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77" r:id="rId2"/>
    <p:sldId id="257" r:id="rId3"/>
    <p:sldId id="375" r:id="rId4"/>
    <p:sldId id="426" r:id="rId5"/>
    <p:sldId id="309" r:id="rId6"/>
    <p:sldId id="308" r:id="rId7"/>
    <p:sldId id="331" r:id="rId8"/>
    <p:sldId id="332" r:id="rId9"/>
    <p:sldId id="292" r:id="rId10"/>
    <p:sldId id="355" r:id="rId11"/>
    <p:sldId id="359" r:id="rId12"/>
    <p:sldId id="464" r:id="rId13"/>
    <p:sldId id="465" r:id="rId14"/>
    <p:sldId id="358" r:id="rId15"/>
    <p:sldId id="518" r:id="rId16"/>
    <p:sldId id="519" r:id="rId17"/>
    <p:sldId id="504" r:id="rId18"/>
    <p:sldId id="360" r:id="rId19"/>
    <p:sldId id="510" r:id="rId20"/>
    <p:sldId id="506" r:id="rId21"/>
    <p:sldId id="294" r:id="rId22"/>
    <p:sldId id="296" r:id="rId23"/>
    <p:sldId id="512" r:id="rId24"/>
    <p:sldId id="297" r:id="rId25"/>
    <p:sldId id="459" r:id="rId26"/>
    <p:sldId id="303" r:id="rId27"/>
    <p:sldId id="514" r:id="rId28"/>
    <p:sldId id="516" r:id="rId29"/>
    <p:sldId id="503" r:id="rId30"/>
    <p:sldId id="298" r:id="rId31"/>
    <p:sldId id="502" r:id="rId32"/>
    <p:sldId id="509" r:id="rId33"/>
    <p:sldId id="293" r:id="rId34"/>
    <p:sldId id="369" r:id="rId35"/>
    <p:sldId id="496" r:id="rId36"/>
    <p:sldId id="370" r:id="rId37"/>
    <p:sldId id="371" r:id="rId38"/>
    <p:sldId id="372" r:id="rId39"/>
    <p:sldId id="517" r:id="rId40"/>
    <p:sldId id="381" r:id="rId41"/>
    <p:sldId id="374" r:id="rId42"/>
    <p:sldId id="494" r:id="rId43"/>
    <p:sldId id="498" r:id="rId44"/>
    <p:sldId id="520" r:id="rId45"/>
    <p:sldId id="505" r:id="rId46"/>
    <p:sldId id="507" r:id="rId47"/>
    <p:sldId id="301" r:id="rId48"/>
    <p:sldId id="461" r:id="rId49"/>
    <p:sldId id="497" r:id="rId50"/>
    <p:sldId id="344" r:id="rId51"/>
    <p:sldId id="345" r:id="rId52"/>
    <p:sldId id="462" r:id="rId53"/>
    <p:sldId id="515" r:id="rId54"/>
    <p:sldId id="499" r:id="rId55"/>
    <p:sldId id="463" r:id="rId56"/>
    <p:sldId id="500" r:id="rId57"/>
    <p:sldId id="501" r:id="rId58"/>
    <p:sldId id="508" r:id="rId59"/>
    <p:sldId id="511" r:id="rId60"/>
    <p:sldId id="513" r:id="rId61"/>
    <p:sldId id="3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E39"/>
    <a:srgbClr val="6E9226"/>
    <a:srgbClr val="4AB9D5"/>
    <a:srgbClr val="6DC4DF"/>
    <a:srgbClr val="42A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F2686-7E9B-44DD-88F6-F96BD93AE57F}" v="357" dt="2022-10-09T19:18:52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60"/>
  </p:normalViewPr>
  <p:slideViewPr>
    <p:cSldViewPr>
      <p:cViewPr varScale="1">
        <p:scale>
          <a:sx n="111" d="100"/>
          <a:sy n="111" d="100"/>
        </p:scale>
        <p:origin x="1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CC1459C5-D230-9E47-A4B2-5F83A1EC0541}">
      <dgm:prSet phldrT="[Text]" phldr="0" custT="1"/>
      <dgm:spPr/>
      <dgm:t>
        <a:bodyPr/>
        <a:lstStyle/>
        <a:p>
          <a:pPr algn="l"/>
          <a:r>
            <a:rPr lang="en-US" sz="2400" dirty="0">
              <a:latin typeface="+mj-lt"/>
            </a:rPr>
            <a:t>How to get a proper output from the application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A55A7366-6491-904D-A891-61487002F33E}">
      <dgm:prSet phldrT="[Text]" phldr="0" custT="1"/>
      <dgm:spPr/>
      <dgm:t>
        <a:bodyPr/>
        <a:lstStyle/>
        <a:p>
          <a:pPr algn="l"/>
          <a:r>
            <a:rPr lang="en-US" sz="2400" dirty="0">
              <a:latin typeface="+mj-lt"/>
            </a:rPr>
            <a:t>How</a:t>
          </a:r>
          <a:r>
            <a:rPr lang="en-US" sz="2400" baseline="0" dirty="0">
              <a:latin typeface="+mj-lt"/>
            </a:rPr>
            <a:t> to Best fit that model into a mobile application</a:t>
          </a:r>
          <a:endParaRPr lang="en-US" sz="2400" dirty="0">
            <a:latin typeface="+mj-lt"/>
          </a:endParaRP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C6E8E722-7361-0E4F-A3C7-33071DACE81B}">
      <dgm:prSet phldrT="[Text]" phldr="0" custT="1"/>
      <dgm:spPr/>
      <dgm:t>
        <a:bodyPr/>
        <a:lstStyle/>
        <a:p>
          <a:pPr algn="l"/>
          <a:r>
            <a:rPr lang="en-US" sz="2400" dirty="0">
              <a:latin typeface="+mj-lt"/>
            </a:rPr>
            <a:t>How to find the best algorithm for pest and disease identifications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0" presStyleCnt="3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1" presStyleCnt="3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2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2" presStyleCnt="3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1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0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2" destOrd="0" parTransId="{C86D3ABF-7472-A447-9548-A81BF47F00D3}" sibTransId="{D29D991C-2516-894E-91E5-CEF89D14CFAF}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D2F9F091-65C2-4654-A2AD-DC9F651812CB}" type="presParOf" srcId="{1088AB8E-903E-5240-9D8D-F1E779DB7FEF}" destId="{A373A867-5208-5E4E-A6A4-0F72C8ED7B46}" srcOrd="0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1" destOrd="0" presId="urn:microsoft.com/office/officeart/2005/8/layout/vList3"/>
    <dgm:cxn modelId="{5AF29789-CF57-465D-9FA1-D9D9E554F3AB}" type="presParOf" srcId="{1088AB8E-903E-5240-9D8D-F1E779DB7FEF}" destId="{EA6DA226-B3B2-A449-9601-944B17430727}" srcOrd="2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3" destOrd="0" presId="urn:microsoft.com/office/officeart/2005/8/layout/vList3"/>
    <dgm:cxn modelId="{46C8454F-0735-4139-993C-68DDC4B7FE23}" type="presParOf" srcId="{1088AB8E-903E-5240-9D8D-F1E779DB7FEF}" destId="{57AB7047-2FA3-F34B-9D7A-DD3068481769}" srcOrd="4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</a:t>
          </a:r>
          <a:r>
            <a:rPr lang="en-US" baseline="0" dirty="0">
              <a:latin typeface="+mj-lt"/>
            </a:rPr>
            <a:t> to Best fit that model into a mobile application</a:t>
          </a:r>
          <a:endParaRPr lang="en-US" dirty="0">
            <a:latin typeface="+mj-lt"/>
          </a:endParaRP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find the best algorithm for weed mapping areas in paddy fields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find the best algorithm for Weeds identification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43283C4E-6642-4D6F-9F2C-177D2C415B62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get a proper output from the application</a:t>
          </a:r>
        </a:p>
      </dgm:t>
    </dgm:pt>
    <dgm:pt modelId="{1732691F-D3E0-438B-AA94-C5DCAB657E43}" type="parTrans" cxnId="{D7740B72-560E-4A57-9180-F914D1D06524}">
      <dgm:prSet/>
      <dgm:spPr/>
      <dgm:t>
        <a:bodyPr/>
        <a:lstStyle/>
        <a:p>
          <a:endParaRPr lang="en-US"/>
        </a:p>
      </dgm:t>
    </dgm:pt>
    <dgm:pt modelId="{2C161C0F-BDD9-4A00-A9FA-27D0C77A52B5}" type="sibTrans" cxnId="{D7740B72-560E-4A57-9180-F914D1D06524}">
      <dgm:prSet/>
      <dgm:spPr/>
      <dgm:t>
        <a:bodyPr/>
        <a:lstStyle/>
        <a:p>
          <a:endParaRPr lang="en-US"/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0" presStyleCnt="4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1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1" presStyleCnt="4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2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2" presStyleCnt="4">
        <dgm:presLayoutVars>
          <dgm:bulletEnabled val="1"/>
        </dgm:presLayoutVars>
      </dgm:prSet>
      <dgm:spPr/>
    </dgm:pt>
    <dgm:pt modelId="{B2615290-E833-4661-9A2D-3D94E556278F}" type="pres">
      <dgm:prSet presAssocID="{D29D991C-2516-894E-91E5-CEF89D14CFAF}" presName="spacing" presStyleCnt="0"/>
      <dgm:spPr/>
    </dgm:pt>
    <dgm:pt modelId="{2DE10801-4380-4DA6-A502-D0E08591AC7B}" type="pres">
      <dgm:prSet presAssocID="{43283C4E-6642-4D6F-9F2C-177D2C415B62}" presName="composite" presStyleCnt="0"/>
      <dgm:spPr/>
    </dgm:pt>
    <dgm:pt modelId="{1B5FF4DA-D779-41A8-B744-4ECD47390311}" type="pres">
      <dgm:prSet presAssocID="{43283C4E-6642-4D6F-9F2C-177D2C415B62}" presName="imgShp" presStyleLbl="fgImgPlace1" presStyleIdx="3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0E4ADA-4AB6-4F57-B226-DBBAC00D2926}" type="pres">
      <dgm:prSet presAssocID="{43283C4E-6642-4D6F-9F2C-177D2C415B62}" presName="txShp" presStyleLbl="node1" presStyleIdx="3" presStyleCnt="4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1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0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2" destOrd="0" parTransId="{C86D3ABF-7472-A447-9548-A81BF47F00D3}" sibTransId="{D29D991C-2516-894E-91E5-CEF89D14CFAF}"/>
    <dgm:cxn modelId="{D7740B72-560E-4A57-9180-F914D1D06524}" srcId="{D2255861-57F7-D34A-9C83-3C6EC50273CF}" destId="{43283C4E-6642-4D6F-9F2C-177D2C415B62}" srcOrd="3" destOrd="0" parTransId="{1732691F-D3E0-438B-AA94-C5DCAB657E43}" sibTransId="{2C161C0F-BDD9-4A00-A9FA-27D0C77A52B5}"/>
    <dgm:cxn modelId="{AB5F5DE7-A99D-414F-A1C6-89C22B153571}" type="presOf" srcId="{43283C4E-6642-4D6F-9F2C-177D2C415B62}" destId="{350E4ADA-4AB6-4F57-B226-DBBAC00D2926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D2F9F091-65C2-4654-A2AD-DC9F651812CB}" type="presParOf" srcId="{1088AB8E-903E-5240-9D8D-F1E779DB7FEF}" destId="{A373A867-5208-5E4E-A6A4-0F72C8ED7B46}" srcOrd="0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1" destOrd="0" presId="urn:microsoft.com/office/officeart/2005/8/layout/vList3"/>
    <dgm:cxn modelId="{5AF29789-CF57-465D-9FA1-D9D9E554F3AB}" type="presParOf" srcId="{1088AB8E-903E-5240-9D8D-F1E779DB7FEF}" destId="{EA6DA226-B3B2-A449-9601-944B17430727}" srcOrd="2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3" destOrd="0" presId="urn:microsoft.com/office/officeart/2005/8/layout/vList3"/>
    <dgm:cxn modelId="{46C8454F-0735-4139-993C-68DDC4B7FE23}" type="presParOf" srcId="{1088AB8E-903E-5240-9D8D-F1E779DB7FEF}" destId="{57AB7047-2FA3-F34B-9D7A-DD3068481769}" srcOrd="4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  <dgm:cxn modelId="{1AB76B2B-3BF2-44DA-BF85-AD204625C1C2}" type="presParOf" srcId="{1088AB8E-903E-5240-9D8D-F1E779DB7FEF}" destId="{B2615290-E833-4661-9A2D-3D94E556278F}" srcOrd="5" destOrd="0" presId="urn:microsoft.com/office/officeart/2005/8/layout/vList3"/>
    <dgm:cxn modelId="{79C2207E-75DA-435C-A4D3-28053902A83A}" type="presParOf" srcId="{1088AB8E-903E-5240-9D8D-F1E779DB7FEF}" destId="{2DE10801-4380-4DA6-A502-D0E08591AC7B}" srcOrd="6" destOrd="0" presId="urn:microsoft.com/office/officeart/2005/8/layout/vList3"/>
    <dgm:cxn modelId="{EA750B88-C3FC-49C5-8CD4-0731B8844409}" type="presParOf" srcId="{2DE10801-4380-4DA6-A502-D0E08591AC7B}" destId="{1B5FF4DA-D779-41A8-B744-4ECD47390311}" srcOrd="0" destOrd="0" presId="urn:microsoft.com/office/officeart/2005/8/layout/vList3"/>
    <dgm:cxn modelId="{ED0B60D7-AEB8-4427-81C1-8A990B5F2A2B}" type="presParOf" srcId="{2DE10801-4380-4DA6-A502-D0E08591AC7B}" destId="{350E4ADA-4AB6-4F57-B226-DBBAC00D292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CC1459C5-D230-9E47-A4B2-5F83A1EC0541}">
      <dgm:prSet phldrT="[Text]" phldr="0" custT="1"/>
      <dgm:spPr/>
      <dgm:t>
        <a:bodyPr/>
        <a:lstStyle/>
        <a:p>
          <a:pPr algn="l"/>
          <a:r>
            <a:rPr lang="en-US" sz="2800" dirty="0">
              <a:latin typeface="+mj-lt"/>
            </a:rPr>
            <a:t>How to provide guidance on usage of fertilizers? 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A55A7366-6491-904D-A891-61487002F33E}">
      <dgm:prSet phldrT="[Text]" phldr="0" custT="1"/>
      <dgm:spPr/>
      <dgm:t>
        <a:bodyPr/>
        <a:lstStyle/>
        <a:p>
          <a:pPr algn="l"/>
          <a:r>
            <a:rPr lang="en-US" sz="2800" dirty="0">
              <a:latin typeface="+mj-lt"/>
            </a:rPr>
            <a:t>How to measure the area of the paddy field?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C6E8E722-7361-0E4F-A3C7-33071DACE81B}">
      <dgm:prSet phldrT="[Text]" phldr="0" custT="1"/>
      <dgm:spPr/>
      <dgm:t>
        <a:bodyPr/>
        <a:lstStyle/>
        <a:p>
          <a:pPr algn="l"/>
          <a:r>
            <a:rPr lang="en-US" sz="2800" dirty="0">
              <a:latin typeface="+mj-lt"/>
            </a:rPr>
            <a:t>How to find the best algorithm for fertilizer type identification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 sz="1400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0" presStyleCnt="3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1" presStyleCnt="3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2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2" presStyleCnt="3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1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0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2" destOrd="0" parTransId="{C86D3ABF-7472-A447-9548-A81BF47F00D3}" sibTransId="{D29D991C-2516-894E-91E5-CEF89D14CFAF}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D2F9F091-65C2-4654-A2AD-DC9F651812CB}" type="presParOf" srcId="{1088AB8E-903E-5240-9D8D-F1E779DB7FEF}" destId="{A373A867-5208-5E4E-A6A4-0F72C8ED7B46}" srcOrd="0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1" destOrd="0" presId="urn:microsoft.com/office/officeart/2005/8/layout/vList3"/>
    <dgm:cxn modelId="{5AF29789-CF57-465D-9FA1-D9D9E554F3AB}" type="presParOf" srcId="{1088AB8E-903E-5240-9D8D-F1E779DB7FEF}" destId="{EA6DA226-B3B2-A449-9601-944B17430727}" srcOrd="2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3" destOrd="0" presId="urn:microsoft.com/office/officeart/2005/8/layout/vList3"/>
    <dgm:cxn modelId="{46C8454F-0735-4139-993C-68DDC4B7FE23}" type="presParOf" srcId="{1088AB8E-903E-5240-9D8D-F1E779DB7FEF}" destId="{57AB7047-2FA3-F34B-9D7A-DD3068481769}" srcOrd="4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707DC33-965C-034D-B4D7-A340BAF30AF6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identify the growth using the height?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provide solutions for deficiencies in growth? 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measure height of a plant?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 dirty="0">
              <a:latin typeface="+mj-lt"/>
            </a:rPr>
            <a:t>How to detect rice plants from other plants?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0" presStyleCnt="4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1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1" presStyleCnt="4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2" presStyleCnt="4" custLinFactNeighborX="3049" custLinFactNeighborY="1525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2" presStyleCnt="4">
        <dgm:presLayoutVars>
          <dgm:bulletEnabled val="1"/>
        </dgm:presLayoutVars>
      </dgm:prSet>
      <dgm:spPr/>
    </dgm:pt>
    <dgm:pt modelId="{01F94347-1AC2-B845-B538-557528A1996B}" type="pres">
      <dgm:prSet presAssocID="{A3A33485-1CDC-9244-9E58-BC9339465173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3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3" presStyleCnt="4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1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0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3" destOrd="0" parTransId="{C86D3ABF-7472-A447-9548-A81BF47F00D3}" sibTransId="{D29D991C-2516-894E-91E5-CEF89D14CFAF}"/>
    <dgm:cxn modelId="{89C136DD-D6EB-4844-8F5F-8B20E226C195}" srcId="{D2255861-57F7-D34A-9C83-3C6EC50273CF}" destId="{2707DC33-965C-034D-B4D7-A340BAF30AF6}" srcOrd="2" destOrd="0" parTransId="{569BFBA8-4148-514A-88BB-8B86313C7C11}" sibTransId="{A3A33485-1CDC-9244-9E58-BC9339465173}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D2F9F091-65C2-4654-A2AD-DC9F651812CB}" type="presParOf" srcId="{1088AB8E-903E-5240-9D8D-F1E779DB7FEF}" destId="{A373A867-5208-5E4E-A6A4-0F72C8ED7B46}" srcOrd="0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1" destOrd="0" presId="urn:microsoft.com/office/officeart/2005/8/layout/vList3"/>
    <dgm:cxn modelId="{5AF29789-CF57-465D-9FA1-D9D9E554F3AB}" type="presParOf" srcId="{1088AB8E-903E-5240-9D8D-F1E779DB7FEF}" destId="{EA6DA226-B3B2-A449-9601-944B17430727}" srcOrd="2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3" destOrd="0" presId="urn:microsoft.com/office/officeart/2005/8/layout/vList3"/>
    <dgm:cxn modelId="{F0DED27A-831E-41CD-B0E5-315C5FFDC82B}" type="presParOf" srcId="{1088AB8E-903E-5240-9D8D-F1E779DB7FEF}" destId="{0B3BD744-5419-2E4B-ABB5-C6E8619A6FB8}" srcOrd="4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  <dgm:cxn modelId="{FC12C2FC-E23A-4425-8538-5AC7AFC20152}" type="presParOf" srcId="{1088AB8E-903E-5240-9D8D-F1E779DB7FEF}" destId="{01F94347-1AC2-B845-B538-557528A1996B}" srcOrd="5" destOrd="0" presId="urn:microsoft.com/office/officeart/2005/8/layout/vList3"/>
    <dgm:cxn modelId="{46C8454F-0735-4139-993C-68DDC4B7FE23}" type="presParOf" srcId="{1088AB8E-903E-5240-9D8D-F1E779DB7FEF}" destId="{57AB7047-2FA3-F34B-9D7A-DD3068481769}" srcOrd="6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96DF2-96E3-1C48-A79D-7274A251766B}">
      <dsp:nvSpPr>
        <dsp:cNvPr id="0" name=""/>
        <dsp:cNvSpPr/>
      </dsp:nvSpPr>
      <dsp:spPr>
        <a:xfrm rot="10800000">
          <a:off x="2020750" y="308"/>
          <a:ext cx="6691285" cy="134140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 to find the best algorithm for pest and disease identifications</a:t>
          </a:r>
        </a:p>
      </dsp:txBody>
      <dsp:txXfrm rot="10800000">
        <a:off x="2356101" y="308"/>
        <a:ext cx="6355934" cy="1341406"/>
      </dsp:txXfrm>
    </dsp:sp>
    <dsp:sp modelId="{3F5E85A2-87F6-C541-95F1-BBE8F3C0AFF3}">
      <dsp:nvSpPr>
        <dsp:cNvPr id="0" name=""/>
        <dsp:cNvSpPr/>
      </dsp:nvSpPr>
      <dsp:spPr>
        <a:xfrm>
          <a:off x="1350047" y="308"/>
          <a:ext cx="1341406" cy="134140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2020750" y="1742134"/>
          <a:ext cx="6691285" cy="134140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</a:t>
          </a:r>
          <a:r>
            <a:rPr lang="en-US" sz="2400" kern="1200" baseline="0" dirty="0">
              <a:latin typeface="+mj-lt"/>
            </a:rPr>
            <a:t> to Best fit that model into a mobile application</a:t>
          </a:r>
          <a:endParaRPr lang="en-US" sz="2400" kern="1200" dirty="0">
            <a:latin typeface="+mj-lt"/>
          </a:endParaRPr>
        </a:p>
      </dsp:txBody>
      <dsp:txXfrm rot="10800000">
        <a:off x="2356101" y="1742134"/>
        <a:ext cx="6355934" cy="1341406"/>
      </dsp:txXfrm>
    </dsp:sp>
    <dsp:sp modelId="{9D858E07-ACA8-294F-9328-D149120CFB03}">
      <dsp:nvSpPr>
        <dsp:cNvPr id="0" name=""/>
        <dsp:cNvSpPr/>
      </dsp:nvSpPr>
      <dsp:spPr>
        <a:xfrm>
          <a:off x="1350047" y="1742134"/>
          <a:ext cx="1341406" cy="134140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2020750" y="3483961"/>
          <a:ext cx="6691285" cy="134140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How to get a proper output from the application</a:t>
          </a:r>
        </a:p>
      </dsp:txBody>
      <dsp:txXfrm rot="10800000">
        <a:off x="2356101" y="3483961"/>
        <a:ext cx="6355934" cy="1341406"/>
      </dsp:txXfrm>
    </dsp:sp>
    <dsp:sp modelId="{120E17CA-845F-4145-A0CF-76BB148212C3}">
      <dsp:nvSpPr>
        <dsp:cNvPr id="0" name=""/>
        <dsp:cNvSpPr/>
      </dsp:nvSpPr>
      <dsp:spPr>
        <a:xfrm>
          <a:off x="1350047" y="3483961"/>
          <a:ext cx="1341406" cy="134140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96DF2-96E3-1C48-A79D-7274A251766B}">
      <dsp:nvSpPr>
        <dsp:cNvPr id="0" name=""/>
        <dsp:cNvSpPr/>
      </dsp:nvSpPr>
      <dsp:spPr>
        <a:xfrm rot="10800000">
          <a:off x="1935109" y="1104"/>
          <a:ext cx="6536817" cy="1154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091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+mj-lt"/>
            </a:rPr>
            <a:t>How to find the best algorithm for Weeds identification</a:t>
          </a:r>
        </a:p>
      </dsp:txBody>
      <dsp:txXfrm rot="10800000">
        <a:off x="2223727" y="1104"/>
        <a:ext cx="6248199" cy="1154473"/>
      </dsp:txXfrm>
    </dsp:sp>
    <dsp:sp modelId="{3F5E85A2-87F6-C541-95F1-BBE8F3C0AFF3}">
      <dsp:nvSpPr>
        <dsp:cNvPr id="0" name=""/>
        <dsp:cNvSpPr/>
      </dsp:nvSpPr>
      <dsp:spPr>
        <a:xfrm>
          <a:off x="1357873" y="1104"/>
          <a:ext cx="1154473" cy="115447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935109" y="1500197"/>
          <a:ext cx="6536817" cy="1154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091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+mj-lt"/>
            </a:rPr>
            <a:t>How to find the best algorithm for weed mapping areas in paddy fields</a:t>
          </a:r>
        </a:p>
      </dsp:txBody>
      <dsp:txXfrm rot="10800000">
        <a:off x="2223727" y="1500197"/>
        <a:ext cx="6248199" cy="1154473"/>
      </dsp:txXfrm>
    </dsp:sp>
    <dsp:sp modelId="{9D858E07-ACA8-294F-9328-D149120CFB03}">
      <dsp:nvSpPr>
        <dsp:cNvPr id="0" name=""/>
        <dsp:cNvSpPr/>
      </dsp:nvSpPr>
      <dsp:spPr>
        <a:xfrm>
          <a:off x="1357873" y="1500197"/>
          <a:ext cx="1154473" cy="115447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935109" y="2999289"/>
          <a:ext cx="6536817" cy="1154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091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+mj-lt"/>
            </a:rPr>
            <a:t>How</a:t>
          </a:r>
          <a:r>
            <a:rPr lang="en-US" sz="2900" kern="1200" baseline="0" dirty="0">
              <a:latin typeface="+mj-lt"/>
            </a:rPr>
            <a:t> to Best fit that model into a mobile application</a:t>
          </a:r>
          <a:endParaRPr lang="en-US" sz="2900" kern="1200" dirty="0">
            <a:latin typeface="+mj-lt"/>
          </a:endParaRPr>
        </a:p>
      </dsp:txBody>
      <dsp:txXfrm rot="10800000">
        <a:off x="2223727" y="2999289"/>
        <a:ext cx="6248199" cy="1154473"/>
      </dsp:txXfrm>
    </dsp:sp>
    <dsp:sp modelId="{120E17CA-845F-4145-A0CF-76BB148212C3}">
      <dsp:nvSpPr>
        <dsp:cNvPr id="0" name=""/>
        <dsp:cNvSpPr/>
      </dsp:nvSpPr>
      <dsp:spPr>
        <a:xfrm>
          <a:off x="1357873" y="2999289"/>
          <a:ext cx="1154473" cy="1154473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E4ADA-4AB6-4F57-B226-DBBAC00D2926}">
      <dsp:nvSpPr>
        <dsp:cNvPr id="0" name=""/>
        <dsp:cNvSpPr/>
      </dsp:nvSpPr>
      <dsp:spPr>
        <a:xfrm rot="10800000">
          <a:off x="1935109" y="4498382"/>
          <a:ext cx="6536817" cy="1154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091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+mj-lt"/>
            </a:rPr>
            <a:t>How to get a proper output from the application</a:t>
          </a:r>
        </a:p>
      </dsp:txBody>
      <dsp:txXfrm rot="10800000">
        <a:off x="2223727" y="4498382"/>
        <a:ext cx="6248199" cy="1154473"/>
      </dsp:txXfrm>
    </dsp:sp>
    <dsp:sp modelId="{1B5FF4DA-D779-41A8-B744-4ECD47390311}">
      <dsp:nvSpPr>
        <dsp:cNvPr id="0" name=""/>
        <dsp:cNvSpPr/>
      </dsp:nvSpPr>
      <dsp:spPr>
        <a:xfrm>
          <a:off x="1357873" y="4498382"/>
          <a:ext cx="1154473" cy="1154473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96DF2-96E3-1C48-A79D-7274A251766B}">
      <dsp:nvSpPr>
        <dsp:cNvPr id="0" name=""/>
        <dsp:cNvSpPr/>
      </dsp:nvSpPr>
      <dsp:spPr>
        <a:xfrm rot="10800000">
          <a:off x="1941912" y="2410"/>
          <a:ext cx="6435471" cy="12837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116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How to find the best algorithm for fertilizer type identification</a:t>
          </a:r>
        </a:p>
      </dsp:txBody>
      <dsp:txXfrm rot="10800000">
        <a:off x="2262860" y="2410"/>
        <a:ext cx="6114523" cy="1283791"/>
      </dsp:txXfrm>
    </dsp:sp>
    <dsp:sp modelId="{3F5E85A2-87F6-C541-95F1-BBE8F3C0AFF3}">
      <dsp:nvSpPr>
        <dsp:cNvPr id="0" name=""/>
        <dsp:cNvSpPr/>
      </dsp:nvSpPr>
      <dsp:spPr>
        <a:xfrm>
          <a:off x="1300016" y="2410"/>
          <a:ext cx="1283791" cy="128379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941912" y="1669423"/>
          <a:ext cx="6435471" cy="12837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116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How to measure the area of the paddy field?</a:t>
          </a:r>
        </a:p>
      </dsp:txBody>
      <dsp:txXfrm rot="10800000">
        <a:off x="2262860" y="1669423"/>
        <a:ext cx="6114523" cy="1283791"/>
      </dsp:txXfrm>
    </dsp:sp>
    <dsp:sp modelId="{9D858E07-ACA8-294F-9328-D149120CFB03}">
      <dsp:nvSpPr>
        <dsp:cNvPr id="0" name=""/>
        <dsp:cNvSpPr/>
      </dsp:nvSpPr>
      <dsp:spPr>
        <a:xfrm>
          <a:off x="1300016" y="1669423"/>
          <a:ext cx="1283791" cy="128379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941912" y="3336435"/>
          <a:ext cx="6435471" cy="12837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116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How to provide guidance on usage of fertilizers? </a:t>
          </a:r>
        </a:p>
      </dsp:txBody>
      <dsp:txXfrm rot="10800000">
        <a:off x="2262860" y="3336435"/>
        <a:ext cx="6114523" cy="1283791"/>
      </dsp:txXfrm>
    </dsp:sp>
    <dsp:sp modelId="{120E17CA-845F-4145-A0CF-76BB148212C3}">
      <dsp:nvSpPr>
        <dsp:cNvPr id="0" name=""/>
        <dsp:cNvSpPr/>
      </dsp:nvSpPr>
      <dsp:spPr>
        <a:xfrm>
          <a:off x="1300016" y="3336435"/>
          <a:ext cx="1283791" cy="1283791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96DF2-96E3-1C48-A79D-7274A251766B}">
      <dsp:nvSpPr>
        <dsp:cNvPr id="0" name=""/>
        <dsp:cNvSpPr/>
      </dsp:nvSpPr>
      <dsp:spPr>
        <a:xfrm rot="10800000">
          <a:off x="1931460" y="3637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detect rice plants from other plants? </a:t>
          </a:r>
        </a:p>
      </dsp:txBody>
      <dsp:txXfrm rot="10800000">
        <a:off x="2177521" y="3637"/>
        <a:ext cx="6445224" cy="984246"/>
      </dsp:txXfrm>
    </dsp:sp>
    <dsp:sp modelId="{3F5E85A2-87F6-C541-95F1-BBE8F3C0AFF3}">
      <dsp:nvSpPr>
        <dsp:cNvPr id="0" name=""/>
        <dsp:cNvSpPr/>
      </dsp:nvSpPr>
      <dsp:spPr>
        <a:xfrm>
          <a:off x="1439337" y="3637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931460" y="1281688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measure height of a plant?</a:t>
          </a:r>
        </a:p>
      </dsp:txBody>
      <dsp:txXfrm rot="10800000">
        <a:off x="2177521" y="1281688"/>
        <a:ext cx="6445224" cy="984246"/>
      </dsp:txXfrm>
    </dsp:sp>
    <dsp:sp modelId="{9D858E07-ACA8-294F-9328-D149120CFB03}">
      <dsp:nvSpPr>
        <dsp:cNvPr id="0" name=""/>
        <dsp:cNvSpPr/>
      </dsp:nvSpPr>
      <dsp:spPr>
        <a:xfrm>
          <a:off x="1439337" y="1281688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1931460" y="2559740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identify the growth using the height?</a:t>
          </a:r>
        </a:p>
      </dsp:txBody>
      <dsp:txXfrm rot="10800000">
        <a:off x="2177521" y="2559740"/>
        <a:ext cx="6445224" cy="984246"/>
      </dsp:txXfrm>
    </dsp:sp>
    <dsp:sp modelId="{7BDEC246-6A96-AC4E-B6FD-324DD8F600D7}">
      <dsp:nvSpPr>
        <dsp:cNvPr id="0" name=""/>
        <dsp:cNvSpPr/>
      </dsp:nvSpPr>
      <dsp:spPr>
        <a:xfrm>
          <a:off x="1469347" y="2574750"/>
          <a:ext cx="984246" cy="98424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931460" y="3837792"/>
          <a:ext cx="6691285" cy="9842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j-lt"/>
            </a:rPr>
            <a:t>How to provide solutions for deficiencies in growth? </a:t>
          </a:r>
        </a:p>
      </dsp:txBody>
      <dsp:txXfrm rot="10800000">
        <a:off x="2177521" y="3837792"/>
        <a:ext cx="6445224" cy="984246"/>
      </dsp:txXfrm>
    </dsp:sp>
    <dsp:sp modelId="{120E17CA-845F-4145-A0CF-76BB148212C3}">
      <dsp:nvSpPr>
        <dsp:cNvPr id="0" name=""/>
        <dsp:cNvSpPr/>
      </dsp:nvSpPr>
      <dsp:spPr>
        <a:xfrm>
          <a:off x="1439337" y="3837792"/>
          <a:ext cx="984246" cy="98424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11/14/2022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blog.toright.com/posts/6725/google-colab-free-gpu-ai-trai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90511075488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hyperlink" Target="https://blog.toright.com/posts/6725/google-colab-free-gpu-ai-train.html" TargetMode="Externa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blog.toright.com/posts/6725/google-colab-free-gpu-ai-trai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www.embarcados.com.br/opencv-2-4-9-qt5-ubuntu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blog.toright.com/posts/6725/google-colab-free-gpu-ai-train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22" y="233932"/>
            <a:ext cx="5929570" cy="2856498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6E9226"/>
                </a:solidFill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E-KETHA</a:t>
            </a:r>
            <a:r>
              <a:rPr lang="en-US" sz="36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 :</a:t>
            </a:r>
            <a:b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ENRICHING RICE FARMER’S QUALITY OF LIFE THROUGH A </a:t>
            </a:r>
            <a:b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b="1" dirty="0">
                <a:effectLst/>
                <a:latin typeface="Adobe Devanagari"/>
                <a:ea typeface="Calibri" panose="020F0502020204030204" pitchFamily="34" charset="0"/>
                <a:cs typeface="Latha" panose="020B0604020202020204" pitchFamily="34" charset="0"/>
              </a:rPr>
              <a:t>MOBILE APPLICCATION</a:t>
            </a:r>
            <a:endParaRPr lang="en-US" sz="5400" dirty="0">
              <a:latin typeface="Adobe Devanagar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41" y="2489278"/>
            <a:ext cx="2978658" cy="1752600"/>
          </a:xfrm>
        </p:spPr>
        <p:txBody>
          <a:bodyPr/>
          <a:lstStyle/>
          <a:p>
            <a:r>
              <a:rPr lang="en-US" dirty="0"/>
              <a:t>2022-81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85DBE346-34A8-4FAE-9FE5-4967765DA0C5}"/>
              </a:ext>
            </a:extLst>
          </p:cNvPr>
          <p:cNvSpPr/>
          <p:nvPr/>
        </p:nvSpPr>
        <p:spPr>
          <a:xfrm>
            <a:off x="7460087" y="-57092"/>
            <a:ext cx="1760226" cy="201890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03D155C-D051-410B-A230-C997DFA45703}"/>
              </a:ext>
            </a:extLst>
          </p:cNvPr>
          <p:cNvSpPr/>
          <p:nvPr/>
        </p:nvSpPr>
        <p:spPr>
          <a:xfrm>
            <a:off x="6946015" y="1997688"/>
            <a:ext cx="2208830" cy="2516547"/>
          </a:xfrm>
          <a:prstGeom prst="flowChartDecision">
            <a:avLst/>
          </a:prstGeom>
          <a:noFill/>
          <a:ln w="381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DF1C966E-CCE4-4D3D-9FA2-1A555981608F}"/>
              </a:ext>
            </a:extLst>
          </p:cNvPr>
          <p:cNvSpPr/>
          <p:nvPr/>
        </p:nvSpPr>
        <p:spPr>
          <a:xfrm>
            <a:off x="5554806" y="4455390"/>
            <a:ext cx="908164" cy="1014062"/>
          </a:xfrm>
          <a:prstGeom prst="flowChartDecision">
            <a:avLst/>
          </a:prstGeom>
          <a:noFill/>
          <a:ln w="762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B4DD2AA2-131B-412B-B681-02F6885C6CE3}"/>
              </a:ext>
            </a:extLst>
          </p:cNvPr>
          <p:cNvSpPr/>
          <p:nvPr/>
        </p:nvSpPr>
        <p:spPr>
          <a:xfrm>
            <a:off x="5551696" y="4145280"/>
            <a:ext cx="4643864" cy="5150419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EF8D42-FB0B-4EB8-8093-79CB63DBEBCA}"/>
              </a:ext>
            </a:extLst>
          </p:cNvPr>
          <p:cNvGrpSpPr/>
          <p:nvPr/>
        </p:nvGrpSpPr>
        <p:grpSpPr>
          <a:xfrm>
            <a:off x="6075038" y="5101634"/>
            <a:ext cx="652509" cy="731977"/>
            <a:chOff x="5992131" y="5189220"/>
            <a:chExt cx="652509" cy="73197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FAF826-930E-44B4-9133-0E77A92D67AF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67D9D3-4FA6-4B2B-8D9D-AF414D8ABCCB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52BF3B-0479-4BC0-880D-A68E0E155DCA}"/>
              </a:ext>
            </a:extLst>
          </p:cNvPr>
          <p:cNvGrpSpPr/>
          <p:nvPr/>
        </p:nvGrpSpPr>
        <p:grpSpPr>
          <a:xfrm>
            <a:off x="6142914" y="4844965"/>
            <a:ext cx="652509" cy="731977"/>
            <a:chOff x="5992131" y="5189220"/>
            <a:chExt cx="652509" cy="7319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A40AF-71B8-4FB4-9A5C-8DC9F68FE1CE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8F1D9E-1D36-482E-B0FA-1D1C74F769B9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472C6904-87DD-4539-A6C4-C0A38BF296C1}"/>
              </a:ext>
            </a:extLst>
          </p:cNvPr>
          <p:cNvSpPr/>
          <p:nvPr/>
        </p:nvSpPr>
        <p:spPr>
          <a:xfrm>
            <a:off x="8821696" y="-371053"/>
            <a:ext cx="899322" cy="101643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7" name="Picture 16" descr="A field of green grass&#10;&#10;Description automatically generated with low confidence">
            <a:extLst>
              <a:ext uri="{FF2B5EF4-FFF2-40B4-BE49-F238E27FC236}">
                <a16:creationId xmlns:a16="http://schemas.microsoft.com/office/drawing/2014/main" id="{4470D1BE-4523-4B3F-969B-7E1A09D34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8" t="9941" r="24280" b="66399"/>
          <a:stretch/>
        </p:blipFill>
        <p:spPr>
          <a:xfrm>
            <a:off x="11017624" y="706940"/>
            <a:ext cx="1436225" cy="1622612"/>
          </a:xfrm>
          <a:prstGeom prst="diamond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9C1CD-87E2-458E-916C-64E724026F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49086" r="72845" b="29350"/>
          <a:stretch/>
        </p:blipFill>
        <p:spPr>
          <a:xfrm>
            <a:off x="6106351" y="3690136"/>
            <a:ext cx="1333282" cy="1478893"/>
          </a:xfrm>
          <a:prstGeom prst="diamond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30DBB8-8BE0-4A93-B644-B4AFFE3DC8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6" t="49633" r="11060" b="199"/>
          <a:stretch/>
        </p:blipFill>
        <p:spPr>
          <a:xfrm rot="21446621">
            <a:off x="10016715" y="4120446"/>
            <a:ext cx="3896096" cy="3997777"/>
          </a:xfrm>
          <a:prstGeom prst="diamond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5656B1-444D-4059-B917-E6DAE69D04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/>
        </p:blipFill>
        <p:spPr>
          <a:xfrm>
            <a:off x="7250888" y="336269"/>
            <a:ext cx="5190565" cy="5839386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2819400"/>
            <a:ext cx="39624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203364"/>
              </p:ext>
            </p:extLst>
          </p:nvPr>
        </p:nvGraphicFramePr>
        <p:xfrm>
          <a:off x="-762000" y="1066800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057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0400" y="49243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Objectives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Use of Deep learning neural network to train and identify pests and diseases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Mobile application integrated with the chosen model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Creating a fully functional mobile application with the integrated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609AC8C-4C04-1DEE-2A4C-D272D594F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651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94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18959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524000"/>
            <a:ext cx="11684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Functional requirements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the pests and diseases using images.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Providing the disease and pest type.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Providing solutions for those diseases and pests.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Non-functional requirements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Availability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Accuracy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Speed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5AE7C1-E0EF-ECE8-B5EC-57D260373E68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5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997" y="30536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8C48-3EA9-6C5D-E161-2DDFC5D5F9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" t="6552" r="3256" b="4497"/>
          <a:stretch/>
        </p:blipFill>
        <p:spPr bwMode="auto">
          <a:xfrm>
            <a:off x="3581400" y="1600200"/>
            <a:ext cx="7620795" cy="45563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78312F-C10C-E262-5338-76316814EDE2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51D81F0-54A1-23C9-AF3C-48A8E682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315805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478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Diseases Identification Model</a:t>
            </a:r>
          </a:p>
          <a:p>
            <a:pPr marL="1371600" lvl="2" indent="-514350"/>
            <a:r>
              <a:rPr lang="en-US" dirty="0">
                <a:latin typeface="Adobe Devanagari"/>
              </a:rPr>
              <a:t>CNN Architecture</a:t>
            </a:r>
          </a:p>
          <a:p>
            <a:pPr marL="1828800" lvl="3" indent="-514350">
              <a:buFont typeface="Wingdings" panose="05000000000000000000" pitchFamily="2" charset="2"/>
              <a:buChar char="v"/>
            </a:pPr>
            <a:r>
              <a:rPr lang="en-US" sz="1800" dirty="0">
                <a:latin typeface="Adobe Devanagari"/>
              </a:rPr>
              <a:t>Tools and Frameworks</a:t>
            </a:r>
          </a:p>
          <a:p>
            <a:pPr marL="2286000" lvl="4" indent="-5143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Adobe Devanagari"/>
              </a:rPr>
              <a:t>Keras</a:t>
            </a:r>
            <a:r>
              <a:rPr lang="en-US" sz="1800" dirty="0">
                <a:latin typeface="Adobe Devanagari"/>
              </a:rPr>
              <a:t> - </a:t>
            </a:r>
            <a:r>
              <a:rPr lang="en-US" sz="1800" dirty="0" err="1">
                <a:latin typeface="Adobe Devanagari"/>
              </a:rPr>
              <a:t>Tensorflow</a:t>
            </a:r>
            <a:endParaRPr lang="en-US" sz="1800" dirty="0">
              <a:latin typeface="Adobe Devanagari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Pest measurement Model</a:t>
            </a:r>
          </a:p>
          <a:p>
            <a:pPr marL="1200150" lvl="2" indent="-342900"/>
            <a:r>
              <a:rPr lang="en-US" sz="2000" dirty="0" err="1">
                <a:latin typeface="Adobe Devanagari"/>
              </a:rPr>
              <a:t>AlexNet</a:t>
            </a:r>
            <a:r>
              <a:rPr lang="en-US" sz="2000" dirty="0">
                <a:latin typeface="Adobe Devanagari"/>
              </a:rPr>
              <a:t> Architecture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200150" lvl="2" indent="-342900"/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00488" y="4996788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721244"/>
            <a:ext cx="5073175" cy="26219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134600" y="4964876"/>
            <a:ext cx="1500248" cy="1500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FCFF3C-67E7-1DF8-CC8E-E93E8EB33C6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88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45658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Diseases Detection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134600" y="329033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Comparison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620794"/>
              </p:ext>
            </p:extLst>
          </p:nvPr>
        </p:nvGraphicFramePr>
        <p:xfrm>
          <a:off x="1066800" y="2057400"/>
          <a:ext cx="7391400" cy="2002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99">
                  <a:extLst>
                    <a:ext uri="{9D8B030D-6E8A-4147-A177-3AD203B41FA5}">
                      <a16:colId xmlns:a16="http://schemas.microsoft.com/office/drawing/2014/main" val="3049959177"/>
                    </a:ext>
                  </a:extLst>
                </a:gridCol>
                <a:gridCol w="1304999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354266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083405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  <a:gridCol w="1166909">
                  <a:extLst>
                    <a:ext uri="{9D8B030D-6E8A-4147-A177-3AD203B41FA5}">
                      <a16:colId xmlns:a16="http://schemas.microsoft.com/office/drawing/2014/main" val="947290525"/>
                    </a:ext>
                  </a:extLst>
                </a:gridCol>
                <a:gridCol w="1176822">
                  <a:extLst>
                    <a:ext uri="{9D8B030D-6E8A-4147-A177-3AD203B41FA5}">
                      <a16:colId xmlns:a16="http://schemas.microsoft.com/office/drawing/2014/main" val="2431164300"/>
                    </a:ext>
                  </a:extLst>
                </a:gridCol>
              </a:tblGrid>
              <a:tr h="726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Avg training time per 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Val_accuracy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 consumption (RAM)</a:t>
                      </a:r>
                      <a:endParaRPr lang="en-US" sz="12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3m 46s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0.0351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Custom CNN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3m 03s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0.9563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41151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95E06-69DB-35FB-B6C8-DBCC68E5BC0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AE619-C3D4-E3C1-B043-272FF88E7A7C}"/>
              </a:ext>
            </a:extLst>
          </p:cNvPr>
          <p:cNvCxnSpPr>
            <a:cxnSpLocks/>
          </p:cNvCxnSpPr>
          <p:nvPr/>
        </p:nvCxnSpPr>
        <p:spPr>
          <a:xfrm flipV="1">
            <a:off x="10058400" y="3232497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31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452146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Pests Detection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134600" y="329033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Comparison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96928"/>
              </p:ext>
            </p:extLst>
          </p:nvPr>
        </p:nvGraphicFramePr>
        <p:xfrm>
          <a:off x="1066800" y="2057400"/>
          <a:ext cx="7391400" cy="2002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99">
                  <a:extLst>
                    <a:ext uri="{9D8B030D-6E8A-4147-A177-3AD203B41FA5}">
                      <a16:colId xmlns:a16="http://schemas.microsoft.com/office/drawing/2014/main" val="3049959177"/>
                    </a:ext>
                  </a:extLst>
                </a:gridCol>
                <a:gridCol w="1304999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354266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083405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  <a:gridCol w="1166909">
                  <a:extLst>
                    <a:ext uri="{9D8B030D-6E8A-4147-A177-3AD203B41FA5}">
                      <a16:colId xmlns:a16="http://schemas.microsoft.com/office/drawing/2014/main" val="947290525"/>
                    </a:ext>
                  </a:extLst>
                </a:gridCol>
                <a:gridCol w="1176822">
                  <a:extLst>
                    <a:ext uri="{9D8B030D-6E8A-4147-A177-3AD203B41FA5}">
                      <a16:colId xmlns:a16="http://schemas.microsoft.com/office/drawing/2014/main" val="2431164300"/>
                    </a:ext>
                  </a:extLst>
                </a:gridCol>
              </a:tblGrid>
              <a:tr h="726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Avg training time per 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Val_accuracy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 consumption (RAM)</a:t>
                      </a:r>
                      <a:endParaRPr lang="en-US" sz="12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AlexNet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Custom CNN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1m 33s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0.8042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41151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95E06-69DB-35FB-B6C8-DBCC68E5BC0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AE619-C3D4-E3C1-B043-272FF88E7A7C}"/>
              </a:ext>
            </a:extLst>
          </p:cNvPr>
          <p:cNvCxnSpPr>
            <a:cxnSpLocks/>
          </p:cNvCxnSpPr>
          <p:nvPr/>
        </p:nvCxnSpPr>
        <p:spPr>
          <a:xfrm flipV="1">
            <a:off x="10058400" y="3232497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47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285135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Final Progress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1FDE48-1316-F455-E7CA-F1FCEC66B613}"/>
              </a:ext>
            </a:extLst>
          </p:cNvPr>
          <p:cNvCxnSpPr>
            <a:cxnSpLocks/>
          </p:cNvCxnSpPr>
          <p:nvPr/>
        </p:nvCxnSpPr>
        <p:spPr>
          <a:xfrm>
            <a:off x="8382000" y="37338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73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15082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Pests' 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534400" y="289498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Pests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7DF91B-CA82-E121-26AB-0EC8C3E892D4}"/>
              </a:ext>
            </a:extLst>
          </p:cNvPr>
          <p:cNvCxnSpPr>
            <a:cxnSpLocks/>
          </p:cNvCxnSpPr>
          <p:nvPr/>
        </p:nvCxnSpPr>
        <p:spPr>
          <a:xfrm>
            <a:off x="9829800" y="92948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603E40-A4C9-8A3B-4F0E-0EF697160DD5}"/>
              </a:ext>
            </a:extLst>
          </p:cNvPr>
          <p:cNvCxnSpPr>
            <a:cxnSpLocks/>
          </p:cNvCxnSpPr>
          <p:nvPr/>
        </p:nvCxnSpPr>
        <p:spPr>
          <a:xfrm flipV="1">
            <a:off x="8763000" y="2698654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22CCC9-295F-B5E9-D805-1A671B1B2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14" y="831754"/>
            <a:ext cx="2426677" cy="5257800"/>
          </a:xfrm>
          <a:prstGeom prst="rect">
            <a:avLst/>
          </a:prstGeom>
        </p:spPr>
      </p:pic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788A1FD-346C-CE94-151C-B0D217B2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30" y="812704"/>
            <a:ext cx="2444262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91" y="173972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Diseases 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839200" y="31058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Disease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7DF91B-CA82-E121-26AB-0EC8C3E892D4}"/>
              </a:ext>
            </a:extLst>
          </p:cNvPr>
          <p:cNvCxnSpPr>
            <a:cxnSpLocks/>
          </p:cNvCxnSpPr>
          <p:nvPr/>
        </p:nvCxnSpPr>
        <p:spPr>
          <a:xfrm>
            <a:off x="9829800" y="92948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603E40-A4C9-8A3B-4F0E-0EF697160DD5}"/>
              </a:ext>
            </a:extLst>
          </p:cNvPr>
          <p:cNvCxnSpPr>
            <a:cxnSpLocks/>
          </p:cNvCxnSpPr>
          <p:nvPr/>
        </p:nvCxnSpPr>
        <p:spPr>
          <a:xfrm flipV="1">
            <a:off x="8991600" y="2990165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22CCC9-295F-B5E9-D805-1A671B1B2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59" y="805164"/>
            <a:ext cx="2426677" cy="5257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2E301A1B-0776-E350-4985-660B16A21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768511"/>
            <a:ext cx="2455836" cy="532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01906" y="155326"/>
            <a:ext cx="1004570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Adobe Devanagari"/>
              </a:rPr>
              <a:t>Meet The </a:t>
            </a:r>
            <a:r>
              <a:rPr lang="en-US" sz="5000" spc="-150" dirty="0">
                <a:latin typeface="Adobe Devanagari"/>
              </a:rPr>
              <a:t>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80791" y="5551843"/>
            <a:ext cx="2625847" cy="57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7" dirty="0">
                <a:solidFill>
                  <a:srgbClr val="000000"/>
                </a:solidFill>
                <a:latin typeface="Open Sans Bold"/>
              </a:rPr>
              <a:t>Mr. </a:t>
            </a:r>
            <a:r>
              <a:rPr lang="en-US" sz="1667" dirty="0" err="1">
                <a:solidFill>
                  <a:srgbClr val="000000"/>
                </a:solidFill>
                <a:latin typeface="Open Sans Bold"/>
              </a:rPr>
              <a:t>Adeepa</a:t>
            </a:r>
            <a:r>
              <a:rPr lang="en-US" sz="166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667" dirty="0" err="1">
                <a:solidFill>
                  <a:srgbClr val="000000"/>
                </a:solidFill>
                <a:latin typeface="Open Sans Bold"/>
              </a:rPr>
              <a:t>Gunarathna</a:t>
            </a:r>
            <a:r>
              <a:rPr lang="en-US" sz="166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867" dirty="0">
                <a:solidFill>
                  <a:srgbClr val="000000"/>
                </a:solidFill>
                <a:latin typeface="Open Sans Light Bold"/>
              </a:rPr>
              <a:t>Supervisor</a:t>
            </a:r>
            <a:endParaRPr lang="en-US" sz="1667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60251" y="3591563"/>
            <a:ext cx="3696256" cy="7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80791" y="3772952"/>
            <a:ext cx="1988423" cy="7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3173"/>
              </a:lnSpc>
            </a:pPr>
            <a:endParaRPr lang="en-US" sz="2266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90418" y="3396821"/>
            <a:ext cx="1548223" cy="86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400" dirty="0">
                <a:solidFill>
                  <a:srgbClr val="000000"/>
                </a:solidFill>
                <a:latin typeface="Open Sans Bold"/>
              </a:rPr>
              <a:t>Ms. </a:t>
            </a:r>
            <a:r>
              <a:rPr lang="en-US" sz="1400" dirty="0" err="1">
                <a:solidFill>
                  <a:srgbClr val="000000"/>
                </a:solidFill>
                <a:latin typeface="Open Sans Bold"/>
              </a:rPr>
              <a:t>Amali</a:t>
            </a:r>
            <a:r>
              <a:rPr lang="en-US" sz="1400" dirty="0">
                <a:solidFill>
                  <a:srgbClr val="000000"/>
                </a:solidFill>
                <a:latin typeface="Open Sans Bold"/>
              </a:rPr>
              <a:t> Upeka Gunasinghe</a:t>
            </a: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Co-Supervisor</a:t>
            </a:r>
            <a:endParaRPr lang="en-US" sz="14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55247" y="3298020"/>
            <a:ext cx="1779037" cy="86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K.M.Umesh</a:t>
            </a:r>
            <a:r>
              <a:rPr lang="en-US" sz="16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Ranthilina</a:t>
            </a:r>
            <a:endParaRPr lang="en-US" sz="1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F0A5F-6482-446C-9AAF-566CB39B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22538" r="20636"/>
          <a:stretch/>
        </p:blipFill>
        <p:spPr>
          <a:xfrm>
            <a:off x="9945578" y="4695133"/>
            <a:ext cx="1988423" cy="2051421"/>
          </a:xfrm>
          <a:prstGeom prst="rect">
            <a:avLst/>
          </a:prstGeom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BB202B03-6784-44B1-915D-3972C8F846EE}"/>
              </a:ext>
            </a:extLst>
          </p:cNvPr>
          <p:cNvSpPr txBox="1"/>
          <p:nvPr/>
        </p:nvSpPr>
        <p:spPr>
          <a:xfrm>
            <a:off x="2490245" y="3260242"/>
            <a:ext cx="1779037" cy="866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Bold"/>
              </a:rPr>
              <a:t>P.Y.D Jayasinghe </a:t>
            </a: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02</a:t>
            </a:r>
          </a:p>
          <a:p>
            <a:pPr algn="ctr">
              <a:lnSpc>
                <a:spcPts val="2333"/>
              </a:lnSpc>
            </a:pPr>
            <a:endParaRPr lang="en-US" sz="160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9E32A6A-CE4B-4F6B-ADA8-6F5822898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b="9879"/>
          <a:stretch/>
        </p:blipFill>
        <p:spPr>
          <a:xfrm>
            <a:off x="6519413" y="1184593"/>
            <a:ext cx="1970598" cy="2033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5BF8BC-DF05-40E4-9CE2-46D4A125CB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1590" r="7230" b="9150"/>
          <a:stretch/>
        </p:blipFill>
        <p:spPr>
          <a:xfrm>
            <a:off x="520149" y="1125980"/>
            <a:ext cx="1788805" cy="20669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1A48D0-D34C-4FB3-9239-D83D38CD8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10088"/>
          <a:stretch/>
        </p:blipFill>
        <p:spPr>
          <a:xfrm>
            <a:off x="10376132" y="3009641"/>
            <a:ext cx="1548223" cy="1597275"/>
          </a:xfrm>
          <a:prstGeom prst="rect">
            <a:avLst/>
          </a:prstGeom>
        </p:spPr>
      </p:pic>
      <p:sp>
        <p:nvSpPr>
          <p:cNvPr id="33" name="TextBox 13">
            <a:extLst>
              <a:ext uri="{FF2B5EF4-FFF2-40B4-BE49-F238E27FC236}">
                <a16:creationId xmlns:a16="http://schemas.microsoft.com/office/drawing/2014/main" id="{DE20B0D8-2270-4A8E-A5CF-46F145050801}"/>
              </a:ext>
            </a:extLst>
          </p:cNvPr>
          <p:cNvSpPr txBox="1"/>
          <p:nvPr/>
        </p:nvSpPr>
        <p:spPr>
          <a:xfrm>
            <a:off x="279815" y="3259603"/>
            <a:ext cx="2146199" cy="1161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Bold"/>
              </a:rPr>
              <a:t>  Salika </a:t>
            </a:r>
            <a:r>
              <a:rPr lang="en-US" sz="1600" dirty="0" err="1">
                <a:solidFill>
                  <a:srgbClr val="000000"/>
                </a:solidFill>
                <a:latin typeface="Open Sans Bold"/>
              </a:rPr>
              <a:t>Madhushanka</a:t>
            </a:r>
            <a:r>
              <a:rPr lang="en-US" sz="1600" dirty="0">
                <a:solidFill>
                  <a:srgbClr val="000000"/>
                </a:solidFill>
                <a:latin typeface="Open Sans Bold"/>
              </a:rPr>
              <a:t> W.J </a:t>
            </a:r>
          </a:p>
          <a:p>
            <a:pPr algn="ctr">
              <a:lnSpc>
                <a:spcPts val="2333"/>
              </a:lnSpc>
            </a:pP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Group Leader</a:t>
            </a:r>
          </a:p>
          <a:p>
            <a:pPr algn="ctr">
              <a:lnSpc>
                <a:spcPts val="2333"/>
              </a:lnSpc>
            </a:pPr>
            <a:endParaRPr lang="en-US" sz="1666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EF15D645-977C-4348-B8DA-04CA395B018A}"/>
              </a:ext>
            </a:extLst>
          </p:cNvPr>
          <p:cNvSpPr/>
          <p:nvPr/>
        </p:nvSpPr>
        <p:spPr>
          <a:xfrm rot="5400000">
            <a:off x="-2305706" y="3918089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F2EDCBA3-0DAE-4900-B6C0-942EFAC69D9B}"/>
              </a:ext>
            </a:extLst>
          </p:cNvPr>
          <p:cNvSpPr/>
          <p:nvPr/>
        </p:nvSpPr>
        <p:spPr>
          <a:xfrm rot="5400000">
            <a:off x="-914783" y="5041514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F4823B30-7AB8-4384-8DBD-6D99B37A7F64}"/>
              </a:ext>
            </a:extLst>
          </p:cNvPr>
          <p:cNvSpPr/>
          <p:nvPr/>
        </p:nvSpPr>
        <p:spPr>
          <a:xfrm rot="6645098">
            <a:off x="881068" y="5069369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188AF5DB-3CF6-400B-96C7-F378F07852B0}"/>
              </a:ext>
            </a:extLst>
          </p:cNvPr>
          <p:cNvSpPr txBox="1"/>
          <p:nvPr/>
        </p:nvSpPr>
        <p:spPr>
          <a:xfrm>
            <a:off x="4557439" y="3278169"/>
            <a:ext cx="1779037" cy="1456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fi-FI" sz="1600" dirty="0">
                <a:solidFill>
                  <a:srgbClr val="000000"/>
                </a:solidFill>
                <a:latin typeface="Open Sans Bold"/>
              </a:rPr>
              <a:t>H.H.W.M.Binuka Sihan Paranagama </a:t>
            </a:r>
            <a:r>
              <a:rPr lang="en-US" sz="1600" dirty="0">
                <a:solidFill>
                  <a:srgbClr val="000000"/>
                </a:solidFill>
                <a:latin typeface="Open Sans Light Bold"/>
              </a:rPr>
              <a:t>Member 03</a:t>
            </a:r>
          </a:p>
          <a:p>
            <a:pPr algn="ctr">
              <a:lnSpc>
                <a:spcPts val="2333"/>
              </a:lnSpc>
            </a:pPr>
            <a:endParaRPr lang="en-US" sz="160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CDA9FC-FAB6-42F4-93BD-92B2BA9623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b="11986"/>
          <a:stretch/>
        </p:blipFill>
        <p:spPr>
          <a:xfrm>
            <a:off x="2450102" y="1125980"/>
            <a:ext cx="1859325" cy="206689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00D508-58F8-47D2-B028-6FA7630E3EF0}"/>
              </a:ext>
            </a:extLst>
          </p:cNvPr>
          <p:cNvCxnSpPr>
            <a:cxnSpLocks/>
          </p:cNvCxnSpPr>
          <p:nvPr/>
        </p:nvCxnSpPr>
        <p:spPr>
          <a:xfrm>
            <a:off x="9509233" y="980709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CE0038E-FFA5-F85B-2ED1-AB0D29F956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t="2265" r="13793" b="50160"/>
          <a:stretch/>
        </p:blipFill>
        <p:spPr>
          <a:xfrm>
            <a:off x="4450575" y="1218138"/>
            <a:ext cx="1927690" cy="1992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87212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Demonstration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001000" y="2286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3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IT19117256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/>
              <a:t>P.Y.D Jayasinghe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3672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B2E4F1-483E-4349-9AD6-6EF0E18A771D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IT19117256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P.Y.D Jayasinghe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738DFB49-968D-4E6E-8595-098CE5E60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ED7589-687C-4D69-9B3C-66B8AB20C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72" t="-6349" r="-15892" b="-1587"/>
          <a:stretch/>
        </p:blipFill>
        <p:spPr>
          <a:xfrm>
            <a:off x="6858000" y="381000"/>
            <a:ext cx="4953000" cy="518160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56609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2929234"/>
            <a:ext cx="38100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295732"/>
              </p:ext>
            </p:extLst>
          </p:nvPr>
        </p:nvGraphicFramePr>
        <p:xfrm>
          <a:off x="-533400" y="498335"/>
          <a:ext cx="9829800" cy="565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0983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0400" y="49243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Objectives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Use of Deep learning neural network to train and identify weeds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Usage of semantic segmentation for weed mapping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Mobile application integrated with the chosen model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Creating a fully functional mobile application with the integrated model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dobe Devanagari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CB26DD5-E913-5D89-8CE2-4D1B6E600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71265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4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8747"/>
            <a:ext cx="11684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weed areas.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weed type.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Find weed data set for mapping and detection.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Mapping weeds through aerial imagery given to the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Detecting weeds and their type through an image given to the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models for both identification and mapping of weeds.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Configuring the model so that it can be used from the mobile app. </a:t>
            </a:r>
          </a:p>
          <a:p>
            <a:pPr lvl="2" algn="just"/>
            <a:r>
              <a:rPr lang="en-US" sz="2000" dirty="0">
                <a:latin typeface="Adobe Devanagari"/>
              </a:rPr>
              <a:t>Providing solutions for weeds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A5CD32-3634-3942-96D0-DBB0B57735F4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2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2912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68677B6-AD77-14F5-7F03-9CCB9A4A9F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1456" r="2182" b="4170"/>
          <a:stretch/>
        </p:blipFill>
        <p:spPr bwMode="auto">
          <a:xfrm>
            <a:off x="4896464" y="1291716"/>
            <a:ext cx="6472084" cy="4884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3358CB-12B2-333B-FDDC-9114B1E4F1A5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955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236476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9924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Weed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Resnet50 – CNN model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Semantic Segmentation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FCNN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Google </a:t>
            </a:r>
            <a:r>
              <a:rPr lang="en-US" sz="2000" dirty="0" err="1">
                <a:latin typeface="Adobe Devanagari"/>
              </a:rPr>
              <a:t>Colab</a:t>
            </a:r>
            <a:r>
              <a:rPr lang="en-US" sz="2000" dirty="0">
                <a:latin typeface="Adobe Devanagari"/>
              </a:rPr>
              <a:t>/ </a:t>
            </a:r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37873" y="1752600"/>
            <a:ext cx="5073175" cy="26219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10800" y="4938714"/>
            <a:ext cx="1500248" cy="1500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E1057B-DB05-BC49-015E-920E00AEFF4F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CDFA76D-E033-4A55-802D-B713F612DC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105462"/>
            <a:ext cx="2667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1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42773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Weed Detection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134600" y="329033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Comparison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895562"/>
              </p:ext>
            </p:extLst>
          </p:nvPr>
        </p:nvGraphicFramePr>
        <p:xfrm>
          <a:off x="1066800" y="2057400"/>
          <a:ext cx="7391400" cy="2002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99">
                  <a:extLst>
                    <a:ext uri="{9D8B030D-6E8A-4147-A177-3AD203B41FA5}">
                      <a16:colId xmlns:a16="http://schemas.microsoft.com/office/drawing/2014/main" val="3049959177"/>
                    </a:ext>
                  </a:extLst>
                </a:gridCol>
                <a:gridCol w="1304999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354266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083405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  <a:gridCol w="1166909">
                  <a:extLst>
                    <a:ext uri="{9D8B030D-6E8A-4147-A177-3AD203B41FA5}">
                      <a16:colId xmlns:a16="http://schemas.microsoft.com/office/drawing/2014/main" val="947290525"/>
                    </a:ext>
                  </a:extLst>
                </a:gridCol>
                <a:gridCol w="1176822">
                  <a:extLst>
                    <a:ext uri="{9D8B030D-6E8A-4147-A177-3AD203B41FA5}">
                      <a16:colId xmlns:a16="http://schemas.microsoft.com/office/drawing/2014/main" val="2431164300"/>
                    </a:ext>
                  </a:extLst>
                </a:gridCol>
              </a:tblGrid>
              <a:tr h="726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Avg training time per 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Val_accuracy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 consumption (RAM)</a:t>
                      </a:r>
                      <a:endParaRPr lang="en-US" sz="12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8m 33s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Custom CNN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5m 20s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41151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95E06-69DB-35FB-B6C8-DBCC68E5BC0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AE619-C3D4-E3C1-B043-272FF88E7A7C}"/>
              </a:ext>
            </a:extLst>
          </p:cNvPr>
          <p:cNvCxnSpPr>
            <a:cxnSpLocks/>
          </p:cNvCxnSpPr>
          <p:nvPr/>
        </p:nvCxnSpPr>
        <p:spPr>
          <a:xfrm flipV="1">
            <a:off x="10058400" y="3232497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2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42255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Weed Mapping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134600" y="329033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Comparison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88653"/>
              </p:ext>
            </p:extLst>
          </p:nvPr>
        </p:nvGraphicFramePr>
        <p:xfrm>
          <a:off x="1066800" y="2057400"/>
          <a:ext cx="7391400" cy="2002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99">
                  <a:extLst>
                    <a:ext uri="{9D8B030D-6E8A-4147-A177-3AD203B41FA5}">
                      <a16:colId xmlns:a16="http://schemas.microsoft.com/office/drawing/2014/main" val="3049959177"/>
                    </a:ext>
                  </a:extLst>
                </a:gridCol>
                <a:gridCol w="1304999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354266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083405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  <a:gridCol w="1166909">
                  <a:extLst>
                    <a:ext uri="{9D8B030D-6E8A-4147-A177-3AD203B41FA5}">
                      <a16:colId xmlns:a16="http://schemas.microsoft.com/office/drawing/2014/main" val="947290525"/>
                    </a:ext>
                  </a:extLst>
                </a:gridCol>
                <a:gridCol w="1176822">
                  <a:extLst>
                    <a:ext uri="{9D8B030D-6E8A-4147-A177-3AD203B41FA5}">
                      <a16:colId xmlns:a16="http://schemas.microsoft.com/office/drawing/2014/main" val="2431164300"/>
                    </a:ext>
                  </a:extLst>
                </a:gridCol>
              </a:tblGrid>
              <a:tr h="726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Avg training time per 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Val_accuracy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 consumption (RAM)</a:t>
                      </a:r>
                      <a:endParaRPr lang="en-US" sz="12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U-Net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1m 71s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Custom CNN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1m 66s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41151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95E06-69DB-35FB-B6C8-DBCC68E5BC0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AE619-C3D4-E3C1-B043-272FF88E7A7C}"/>
              </a:ext>
            </a:extLst>
          </p:cNvPr>
          <p:cNvCxnSpPr>
            <a:cxnSpLocks/>
          </p:cNvCxnSpPr>
          <p:nvPr/>
        </p:nvCxnSpPr>
        <p:spPr>
          <a:xfrm flipV="1">
            <a:off x="10058400" y="3232497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062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2851355"/>
            <a:ext cx="11684000" cy="792162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</a:rPr>
              <a:t>Final Progress</a:t>
            </a:r>
            <a:endParaRPr lang="en-US" dirty="0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1FDE48-1316-F455-E7CA-F1FCEC66B613}"/>
              </a:ext>
            </a:extLst>
          </p:cNvPr>
          <p:cNvCxnSpPr>
            <a:cxnSpLocks/>
          </p:cNvCxnSpPr>
          <p:nvPr/>
        </p:nvCxnSpPr>
        <p:spPr>
          <a:xfrm>
            <a:off x="8382000" y="37338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59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FAE626E-B6BD-4359-B928-AFC05F91BC35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7C24E7-A4DD-4AF4-B884-8F4620913C01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4994BD-5DAF-4E7A-8C26-1A93D6EDC86F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CA3B425-3B52-4E08-84B0-8002E5A4AA7B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951080EA-4BFE-4F01-9706-941FC830B584}"/>
              </a:ext>
            </a:extLst>
          </p:cNvPr>
          <p:cNvSpPr/>
          <p:nvPr/>
        </p:nvSpPr>
        <p:spPr>
          <a:xfrm rot="5400000">
            <a:off x="19023" y="219645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345F7-D76A-4276-850A-A5064942F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9" t="-2174" r="12097" b="2174"/>
          <a:stretch/>
        </p:blipFill>
        <p:spPr>
          <a:xfrm>
            <a:off x="9459232" y="705852"/>
            <a:ext cx="3469256" cy="3902913"/>
          </a:xfrm>
          <a:prstGeom prst="diamond">
            <a:avLst/>
          </a:prstGeom>
        </p:spPr>
      </p:pic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6AF4B143-E814-4AA6-94DC-0FEBC6CE1E07}"/>
              </a:ext>
            </a:extLst>
          </p:cNvPr>
          <p:cNvSpPr/>
          <p:nvPr/>
        </p:nvSpPr>
        <p:spPr>
          <a:xfrm>
            <a:off x="9144001" y="457200"/>
            <a:ext cx="4099718" cy="4419600"/>
          </a:xfrm>
          <a:prstGeom prst="flowChartDecision">
            <a:avLst/>
          </a:prstGeom>
          <a:noFill/>
          <a:ln w="38100"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BC720493-B1C9-4EEF-AFED-49B24F3CF11A}"/>
              </a:ext>
            </a:extLst>
          </p:cNvPr>
          <p:cNvSpPr/>
          <p:nvPr/>
        </p:nvSpPr>
        <p:spPr>
          <a:xfrm rot="5400000">
            <a:off x="9640606" y="4453766"/>
            <a:ext cx="1424040" cy="1343373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0CFF64C0-FC7E-4A84-91B5-8CC897867448}"/>
              </a:ext>
            </a:extLst>
          </p:cNvPr>
          <p:cNvSpPr/>
          <p:nvPr/>
        </p:nvSpPr>
        <p:spPr>
          <a:xfrm rot="5400000">
            <a:off x="10440814" y="4886156"/>
            <a:ext cx="1091432" cy="1033954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22480-219B-4B1E-8316-F8ED932BE7BE}"/>
              </a:ext>
            </a:extLst>
          </p:cNvPr>
          <p:cNvGrpSpPr/>
          <p:nvPr/>
        </p:nvGrpSpPr>
        <p:grpSpPr>
          <a:xfrm rot="156474">
            <a:off x="10831907" y="4756666"/>
            <a:ext cx="1458688" cy="1777253"/>
            <a:chOff x="5992131" y="5189220"/>
            <a:chExt cx="652509" cy="7319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2EC43F-2911-4C25-BE6C-AA53D5A57A8D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5E1572-3008-41E1-B955-B35AB0364257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08326F20-7DB4-4806-AC12-0CEAE281C690}"/>
              </a:ext>
            </a:extLst>
          </p:cNvPr>
          <p:cNvSpPr/>
          <p:nvPr/>
        </p:nvSpPr>
        <p:spPr>
          <a:xfrm rot="5400000">
            <a:off x="9647028" y="-851079"/>
            <a:ext cx="1744222" cy="167640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F551B9C-60B5-4E2D-93B6-DD7D2F14D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50015" y="647364"/>
            <a:ext cx="10363200" cy="1470025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FAC86B1-09C7-45C9-AC15-FC1A35F7F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745" y="2152088"/>
            <a:ext cx="8534400" cy="4661694"/>
          </a:xfrm>
        </p:spPr>
        <p:txBody>
          <a:bodyPr>
            <a:normAutofit/>
          </a:bodyPr>
          <a:lstStyle/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To Improve livelihood farmers by helping them when it comes to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Diseases &amp; pests,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Weeds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Growth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dobe Devanagari"/>
              </a:rPr>
              <a:t>Fertilizer management</a:t>
            </a:r>
          </a:p>
          <a:p>
            <a:pPr lvl="1" algn="l"/>
            <a:endParaRPr lang="en-US" sz="2400" b="1" dirty="0">
              <a:latin typeface="Adobe Devanagari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dirty="0">
              <a:latin typeface="Adobe Devanagari"/>
            </a:endParaRP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293D84B1-FB6D-4221-A59C-E98DC780D7DC}"/>
              </a:ext>
            </a:extLst>
          </p:cNvPr>
          <p:cNvSpPr/>
          <p:nvPr/>
        </p:nvSpPr>
        <p:spPr>
          <a:xfrm rot="5400000">
            <a:off x="9640606" y="4453767"/>
            <a:ext cx="1424040" cy="1343373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43D8CC10-CC32-4E5E-9DF3-1A061F378590}"/>
              </a:ext>
            </a:extLst>
          </p:cNvPr>
          <p:cNvSpPr/>
          <p:nvPr/>
        </p:nvSpPr>
        <p:spPr>
          <a:xfrm rot="5400000">
            <a:off x="10440814" y="4886157"/>
            <a:ext cx="1091432" cy="1033954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2CD73B-5924-4886-8004-01DF7B82E542}"/>
              </a:ext>
            </a:extLst>
          </p:cNvPr>
          <p:cNvCxnSpPr>
            <a:cxnSpLocks/>
          </p:cNvCxnSpPr>
          <p:nvPr/>
        </p:nvCxnSpPr>
        <p:spPr>
          <a:xfrm>
            <a:off x="-2418450" y="185643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1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Weed Identification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C9E02D-DD02-3238-9E99-E48B3A8B89EC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70E333CA-ED01-FA14-09E0-FB472CB72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28" y="990600"/>
            <a:ext cx="2461846" cy="5334000"/>
          </a:xfrm>
          <a:prstGeom prst="rect">
            <a:avLst/>
          </a:prstGeom>
        </p:spPr>
      </p:pic>
      <p:pic>
        <p:nvPicPr>
          <p:cNvPr id="6" name="Picture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1DC4E00-40C4-996A-5622-1B4663C4B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3" y="990600"/>
            <a:ext cx="2461846" cy="533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983AB8-D191-85D7-1B88-6683AE758377}"/>
              </a:ext>
            </a:extLst>
          </p:cNvPr>
          <p:cNvSpPr txBox="1"/>
          <p:nvPr/>
        </p:nvSpPr>
        <p:spPr>
          <a:xfrm>
            <a:off x="8534400" y="337791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Weed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C812D0-1529-DB7A-7534-2BF22A94F830}"/>
              </a:ext>
            </a:extLst>
          </p:cNvPr>
          <p:cNvCxnSpPr>
            <a:cxnSpLocks/>
          </p:cNvCxnSpPr>
          <p:nvPr/>
        </p:nvCxnSpPr>
        <p:spPr>
          <a:xfrm flipV="1">
            <a:off x="8534400" y="3120113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CAAF384-5A93-E0FB-05FE-50BE26D58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33" y="990600"/>
            <a:ext cx="2479989" cy="53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Weed Mapping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C9E02D-DD02-3238-9E99-E48B3A8B89EC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726D5E-39B3-F6F5-14E8-4A8CEB2EDABA}"/>
              </a:ext>
            </a:extLst>
          </p:cNvPr>
          <p:cNvSpPr txBox="1"/>
          <p:nvPr/>
        </p:nvSpPr>
        <p:spPr>
          <a:xfrm>
            <a:off x="10363200" y="52399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Weed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031BBF-0CEA-2D64-3D04-2CBDB48D7AA0}"/>
              </a:ext>
            </a:extLst>
          </p:cNvPr>
          <p:cNvCxnSpPr>
            <a:cxnSpLocks/>
          </p:cNvCxnSpPr>
          <p:nvPr/>
        </p:nvCxnSpPr>
        <p:spPr>
          <a:xfrm flipV="1">
            <a:off x="10363200" y="4982124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793B454-D181-F13C-2A88-D96846533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58" y="1080565"/>
            <a:ext cx="2279460" cy="493883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ABD77B01-4CC9-00B3-7D53-1D74FAEFC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61" y="1062919"/>
            <a:ext cx="2160556" cy="4681205"/>
          </a:xfrm>
          <a:prstGeom prst="rect">
            <a:avLst/>
          </a:prstGeom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B45C4DA-61FC-F8F4-5FDD-94D3997D8D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70" y="1062918"/>
            <a:ext cx="2160556" cy="4681205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292B4A67-ADFB-4067-1377-B5A03B869C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9" y="1062917"/>
            <a:ext cx="2160556" cy="46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88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87212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Demonstration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001000" y="2286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241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02" y="2221379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E9226"/>
                </a:solidFill>
              </a:rPr>
              <a:t>IT19129372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 err="1"/>
              <a:t>h.h.w.m.Binuka</a:t>
            </a:r>
            <a:r>
              <a:rPr lang="en-US" dirty="0"/>
              <a:t> Sihan </a:t>
            </a:r>
            <a:br>
              <a:rPr lang="en-US" dirty="0"/>
            </a:br>
            <a:r>
              <a:rPr lang="en-US" dirty="0" err="1"/>
              <a:t>paranagamA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902" y="276226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8DACF4-B4DF-4DF0-8B0F-D13FDBF5F7E2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IT19129372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H.H.W.M.Binuk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Sih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 P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sz="1800" b="1" dirty="0">
                <a:solidFill>
                  <a:schemeClr val="tx1"/>
                </a:solidFill>
              </a:rPr>
              <a:t>a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4221EC7D-482D-4E67-A8E2-5B7D1B837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A7FFB-A44A-5B2D-7207-A99A6CFC72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44"/>
          <a:stretch/>
        </p:blipFill>
        <p:spPr>
          <a:xfrm>
            <a:off x="7010400" y="720269"/>
            <a:ext cx="4622074" cy="4607455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560042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0" y="2895600"/>
            <a:ext cx="28194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240130"/>
              </p:ext>
            </p:extLst>
          </p:nvPr>
        </p:nvGraphicFramePr>
        <p:xfrm>
          <a:off x="-381000" y="1117681"/>
          <a:ext cx="9677400" cy="462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5243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0400" y="49243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Objectives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Use of Deep learning neural network to train and identify fertilizer type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Mobile application integrated with the chosen model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Creating a fully functional mobile application with the integrated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E54D4F3-705F-1B20-DD02-22957CB23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6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Functional requirements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of Fertilizer type by using images.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Measure the paddy area of the paddy area that needs to be fertilized.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Provide guidance on how to use fertilizers.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Non-functional requirements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Availability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Efficiency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Accuracy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1E2A1-D2D9-4BA8-8474-244E50618AA0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031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7218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3CD28-F15D-52A9-3FD7-2104668C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8834" r="5722" b="6840"/>
          <a:stretch/>
        </p:blipFill>
        <p:spPr bwMode="auto">
          <a:xfrm>
            <a:off x="4001727" y="1655140"/>
            <a:ext cx="7214117" cy="459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9A6CD1-A851-5697-6EA1-D6DAF1BF16A8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C77A1E-98CC-371A-6112-3F441142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413474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66" y="385500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Fertilizers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CNN model</a:t>
            </a:r>
          </a:p>
          <a:p>
            <a:pPr marL="1828800" lvl="3" indent="-514350">
              <a:buSzPct val="71000"/>
              <a:buFont typeface="Wingdings" panose="05000000000000000000" pitchFamily="2" charset="2"/>
              <a:buChar char="q"/>
            </a:pPr>
            <a:r>
              <a:rPr lang="en-US" sz="1800" dirty="0">
                <a:latin typeface="Adobe Devanagari"/>
              </a:rPr>
              <a:t>Tools and Frameworks	</a:t>
            </a:r>
          </a:p>
          <a:p>
            <a:pPr marL="2114550" lvl="4" indent="-342900"/>
            <a:r>
              <a:rPr lang="en-US" sz="1800" dirty="0" err="1">
                <a:latin typeface="Adobe Devanagari"/>
              </a:rPr>
              <a:t>Keras</a:t>
            </a:r>
            <a:r>
              <a:rPr lang="en-US" sz="1800" dirty="0">
                <a:latin typeface="Adobe Devanagari"/>
              </a:rPr>
              <a:t> - </a:t>
            </a:r>
            <a:r>
              <a:rPr lang="en-US" sz="1800" dirty="0" err="1">
                <a:latin typeface="Adobe Devanagari"/>
              </a:rPr>
              <a:t>Tensorflow</a:t>
            </a:r>
            <a:endParaRPr lang="en-US" sz="1800" dirty="0">
              <a:latin typeface="Adobe Devanagari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Area measurement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GPS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Android Studio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37442" y="4898569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675571"/>
            <a:ext cx="5073175" cy="262190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86952" y="4898569"/>
            <a:ext cx="1500248" cy="1500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6E9B-47CE-3FDF-EB91-1E0F0CC83E64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DCBBBDB-AC3F-F8F1-3140-50D401F1A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" r="20356"/>
          <a:stretch/>
        </p:blipFill>
        <p:spPr>
          <a:xfrm>
            <a:off x="6991110" y="4898569"/>
            <a:ext cx="1823644" cy="15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05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Model Discussion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134600" y="329033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Comparison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82977"/>
              </p:ext>
            </p:extLst>
          </p:nvPr>
        </p:nvGraphicFramePr>
        <p:xfrm>
          <a:off x="1066800" y="2057400"/>
          <a:ext cx="7391400" cy="2002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99">
                  <a:extLst>
                    <a:ext uri="{9D8B030D-6E8A-4147-A177-3AD203B41FA5}">
                      <a16:colId xmlns:a16="http://schemas.microsoft.com/office/drawing/2014/main" val="3049959177"/>
                    </a:ext>
                  </a:extLst>
                </a:gridCol>
                <a:gridCol w="1304999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354266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083405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  <a:gridCol w="1166909">
                  <a:extLst>
                    <a:ext uri="{9D8B030D-6E8A-4147-A177-3AD203B41FA5}">
                      <a16:colId xmlns:a16="http://schemas.microsoft.com/office/drawing/2014/main" val="947290525"/>
                    </a:ext>
                  </a:extLst>
                </a:gridCol>
                <a:gridCol w="1176822">
                  <a:extLst>
                    <a:ext uri="{9D8B030D-6E8A-4147-A177-3AD203B41FA5}">
                      <a16:colId xmlns:a16="http://schemas.microsoft.com/office/drawing/2014/main" val="2431164300"/>
                    </a:ext>
                  </a:extLst>
                </a:gridCol>
              </a:tblGrid>
              <a:tr h="726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Avg training time per 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Val_accuracy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 consumption (RAM)</a:t>
                      </a:r>
                      <a:endParaRPr lang="en-US" sz="12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2m 10s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Custom CNN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41151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95E06-69DB-35FB-B6C8-DBCC68E5BC0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AE619-C3D4-E3C1-B043-272FF88E7A7C}"/>
              </a:ext>
            </a:extLst>
          </p:cNvPr>
          <p:cNvCxnSpPr>
            <a:cxnSpLocks/>
          </p:cNvCxnSpPr>
          <p:nvPr/>
        </p:nvCxnSpPr>
        <p:spPr>
          <a:xfrm flipV="1">
            <a:off x="10058400" y="3232497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69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2147-7CB6-49BC-83B9-62A8B998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752600"/>
            <a:ext cx="11201400" cy="44196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Adobe Devanagari"/>
              </a:rPr>
              <a:t>Mobile Application</a:t>
            </a:r>
            <a:br>
              <a:rPr lang="en-US" sz="2400" dirty="0">
                <a:latin typeface="Adobe Devanagari"/>
              </a:rPr>
            </a:br>
            <a:br>
              <a:rPr lang="en-US" sz="2400" dirty="0">
                <a:latin typeface="Adobe Devanagari"/>
              </a:rPr>
            </a:br>
            <a:r>
              <a:rPr lang="en-US" sz="2400" dirty="0">
                <a:latin typeface="Adobe Devanagari"/>
              </a:rPr>
              <a:t> 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FA23315-CFBB-4AB2-8FC3-19FF0F80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24C8E558-4E01-4FD5-9F94-AD4B7753711C}"/>
              </a:ext>
            </a:extLst>
          </p:cNvPr>
          <p:cNvSpPr/>
          <p:nvPr/>
        </p:nvSpPr>
        <p:spPr>
          <a:xfrm rot="5202321">
            <a:off x="9053691" y="4160849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E92DD158-5E84-41F3-8949-9EDE5DED5F99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952523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285135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Final Progress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1FDE48-1316-F455-E7CA-F1FCEC66B613}"/>
              </a:ext>
            </a:extLst>
          </p:cNvPr>
          <p:cNvCxnSpPr>
            <a:cxnSpLocks/>
          </p:cNvCxnSpPr>
          <p:nvPr/>
        </p:nvCxnSpPr>
        <p:spPr>
          <a:xfrm>
            <a:off x="8382000" y="37338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66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135" y="28194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Fertilizer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9220200" y="3136228"/>
            <a:ext cx="1676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Devanagari"/>
              </a:rPr>
              <a:t>Predicting the fertilizer type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E9E3B5-4896-BD68-3397-EF2F68D01EFC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53C494-8EE8-0ED9-9E46-9962ABD5FB61}"/>
              </a:ext>
            </a:extLst>
          </p:cNvPr>
          <p:cNvCxnSpPr>
            <a:cxnSpLocks/>
          </p:cNvCxnSpPr>
          <p:nvPr/>
        </p:nvCxnSpPr>
        <p:spPr>
          <a:xfrm flipV="1">
            <a:off x="9234196" y="308065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9AA53B0-AD53-988A-2608-289AD87021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20473"/>
            <a:ext cx="2537227" cy="563828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93A24B-5CCC-8A23-D2D8-D5C0E36CBC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7" y="520473"/>
            <a:ext cx="2537227" cy="56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79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057" y="30322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Paddy Area Calculation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686800" y="3204088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obe Devanagari"/>
              </a:rPr>
              <a:t>User Input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FA1577-50EA-5403-1E67-F96D8BC10A7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734E47-B80B-753E-F69A-85D690983452}"/>
              </a:ext>
            </a:extLst>
          </p:cNvPr>
          <p:cNvCxnSpPr>
            <a:cxnSpLocks/>
          </p:cNvCxnSpPr>
          <p:nvPr/>
        </p:nvCxnSpPr>
        <p:spPr>
          <a:xfrm flipV="1">
            <a:off x="8686800" y="323858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F390221-7665-0A83-7B24-37D40142D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14" y="1088478"/>
            <a:ext cx="2286712" cy="5081582"/>
          </a:xfrm>
          <a:prstGeom prst="rect">
            <a:avLst/>
          </a:prstGeom>
        </p:spPr>
      </p:pic>
      <p:pic>
        <p:nvPicPr>
          <p:cNvPr id="8" name="Picture 7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97B3108-111E-1281-CF0B-8E9401CDA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1099015"/>
            <a:ext cx="2281970" cy="50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75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057" y="303224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Paddy Area Calculation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515600" y="4194629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obe Devanagari"/>
              </a:rPr>
              <a:t>Using GPS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FA1577-50EA-5403-1E67-F96D8BC10A7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734E47-B80B-753E-F69A-85D690983452}"/>
              </a:ext>
            </a:extLst>
          </p:cNvPr>
          <p:cNvCxnSpPr>
            <a:cxnSpLocks/>
          </p:cNvCxnSpPr>
          <p:nvPr/>
        </p:nvCxnSpPr>
        <p:spPr>
          <a:xfrm flipV="1">
            <a:off x="10515600" y="4191000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191C618-B8F1-D929-278E-02B2467F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6" y="1044410"/>
            <a:ext cx="2308056" cy="5086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C3B8A-2A1F-E4B5-DCD6-9AD8AD57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54" y="1068084"/>
            <a:ext cx="2280367" cy="507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E09E5-75DD-A7C0-3854-8024B1FC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434" y="1040781"/>
            <a:ext cx="2294699" cy="5078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9F0D76-3339-2CAE-3EA7-2515B5CDE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041" y="1030482"/>
            <a:ext cx="2286712" cy="50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4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71800" y="182036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Paddy Area Calculation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3886200" y="3623101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obe Devanagari"/>
              </a:rPr>
              <a:t>Using GPS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FA1577-50EA-5403-1E67-F96D8BC10A7B}"/>
              </a:ext>
            </a:extLst>
          </p:cNvPr>
          <p:cNvCxnSpPr>
            <a:cxnSpLocks/>
          </p:cNvCxnSpPr>
          <p:nvPr/>
        </p:nvCxnSpPr>
        <p:spPr>
          <a:xfrm>
            <a:off x="-2514600" y="97419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734E47-B80B-753E-F69A-85D690983452}"/>
              </a:ext>
            </a:extLst>
          </p:cNvPr>
          <p:cNvCxnSpPr>
            <a:cxnSpLocks/>
          </p:cNvCxnSpPr>
          <p:nvPr/>
        </p:nvCxnSpPr>
        <p:spPr>
          <a:xfrm flipV="1">
            <a:off x="4876800" y="3623101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reaCal">
            <a:hlinkClick r:id="" action="ppaction://media"/>
            <a:extLst>
              <a:ext uri="{FF2B5EF4-FFF2-40B4-BE49-F238E27FC236}">
                <a16:creationId xmlns:a16="http://schemas.microsoft.com/office/drawing/2014/main" id="{F6CA2D63-DA69-1F73-A8B5-9E9355547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9200" y="182036"/>
            <a:ext cx="2922268" cy="6493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4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36591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Providing Guidance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686800" y="3379095"/>
            <a:ext cx="152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obe Devanagari"/>
              </a:rPr>
              <a:t>Guidance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FA1577-50EA-5403-1E67-F96D8BC10A7B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734E47-B80B-753E-F69A-85D690983452}"/>
              </a:ext>
            </a:extLst>
          </p:cNvPr>
          <p:cNvCxnSpPr>
            <a:cxnSpLocks/>
          </p:cNvCxnSpPr>
          <p:nvPr/>
        </p:nvCxnSpPr>
        <p:spPr>
          <a:xfrm flipV="1">
            <a:off x="8686800" y="3238586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64E1EFD-323A-5FA6-A1A8-FB6A963180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41" y="509563"/>
            <a:ext cx="2582579" cy="573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59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87212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Demonstration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001000" y="2286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47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E9226"/>
                </a:solidFill>
              </a:rPr>
              <a:t>IT19240152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 err="1"/>
              <a:t>K.M.Umesh</a:t>
            </a:r>
            <a:r>
              <a:rPr lang="en-US" dirty="0"/>
              <a:t> </a:t>
            </a:r>
            <a:r>
              <a:rPr lang="en-US" dirty="0" err="1"/>
              <a:t>Ranthilina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CB0066-FACA-4DA6-BF34-645E7EF5134D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IT19240152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 err="1">
                <a:solidFill>
                  <a:schemeClr val="tx1"/>
                </a:solidFill>
              </a:rPr>
              <a:t>K.M.Umesh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Ranthilina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48AA7126-1CDA-475F-A091-353F91C6E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8C997-4DD8-47B0-91D8-46A9830CC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86" r="-14286"/>
          <a:stretch/>
        </p:blipFill>
        <p:spPr>
          <a:xfrm>
            <a:off x="6934200" y="609600"/>
            <a:ext cx="4800600" cy="4800600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712263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0" y="3032919"/>
            <a:ext cx="38862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777057"/>
              </p:ext>
            </p:extLst>
          </p:nvPr>
        </p:nvGraphicFramePr>
        <p:xfrm>
          <a:off x="-422784" y="1016162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1715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0400" y="492439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Objectives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52" y="1676400"/>
            <a:ext cx="6048499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Use of Deep learning neural network to train and identify rice.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Mobile application integrated with the chosen model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</a:rPr>
              <a:t>Implement a height measurement function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dobe Devanagari"/>
                <a:cs typeface="Arial" panose="020B0604020202020204" pitchFamily="34" charset="0"/>
              </a:rPr>
              <a:t>Creating a fully functional mobile application with the integrated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CDF12-F5B6-1DF2-7B4A-57A80F1BF042}"/>
              </a:ext>
            </a:extLst>
          </p:cNvPr>
          <p:cNvCxnSpPr>
            <a:cxnSpLocks/>
          </p:cNvCxnSpPr>
          <p:nvPr/>
        </p:nvCxnSpPr>
        <p:spPr>
          <a:xfrm>
            <a:off x="-2743200" y="1320451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A00BEDD-22FC-11DF-45A0-7D8928997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65" y="1700074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6CFE-0DB8-4A9B-987E-5D9788C08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43341" y="389928"/>
            <a:ext cx="10363200" cy="1470025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4C8FF-585D-4AE6-8AEA-6045A4AE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52600"/>
            <a:ext cx="10668000" cy="390810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dobe Devanagari"/>
              </a:rPr>
              <a:t>What sort of algorithm best fit a mobile application so that for the farmer get best user experience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dobe Devanagari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D7E031F-4DDA-46AD-8510-BD13B1AF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ED8521C5-3586-491B-A1AD-A7D2E0870C39}"/>
              </a:ext>
            </a:extLst>
          </p:cNvPr>
          <p:cNvSpPr/>
          <p:nvPr/>
        </p:nvSpPr>
        <p:spPr>
          <a:xfrm rot="5202321">
            <a:off x="9053691" y="4160850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F5385C08-CBC7-4E28-BC95-54975A1DBDC0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DC769-2329-4603-8805-5C76DAD9DC76}"/>
              </a:ext>
            </a:extLst>
          </p:cNvPr>
          <p:cNvCxnSpPr>
            <a:cxnSpLocks/>
          </p:cNvCxnSpPr>
          <p:nvPr/>
        </p:nvCxnSpPr>
        <p:spPr>
          <a:xfrm>
            <a:off x="-2895600" y="15240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3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350838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58219"/>
            <a:ext cx="11684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of Rice plant.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Identify growth and deficiency.</a:t>
            </a:r>
          </a:p>
          <a:p>
            <a:pPr algn="just"/>
            <a:r>
              <a:rPr lang="en-US" sz="2400" dirty="0">
                <a:latin typeface="Adobe Devanagari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Find rice data set for detection.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Detecting rice plants using image to figure out whether it is a rice plant or not through a mobile app.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Defining models for both identification and height measurement. 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Configuring the model so that it can be used from the mobile app.</a:t>
            </a:r>
          </a:p>
          <a:p>
            <a:pPr lvl="2" algn="just"/>
            <a:r>
              <a:rPr lang="en-US" sz="2000" dirty="0">
                <a:latin typeface="Adobe Devanagari"/>
                <a:cs typeface="Arial" panose="020B0604020202020204" pitchFamily="34" charset="0"/>
              </a:rPr>
              <a:t>Providing solutions for the deficiency.</a:t>
            </a: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lvl="2" algn="just"/>
            <a:endParaRPr lang="en-US" sz="2000" dirty="0">
              <a:latin typeface="Adobe Devanagari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 sz="2800" dirty="0">
              <a:latin typeface="Adobe Devanagari"/>
              <a:cs typeface="Arial" panose="020B0604020202020204" pitchFamily="34" charset="0"/>
            </a:endParaRPr>
          </a:p>
          <a:p>
            <a:endParaRPr lang="en-US" sz="2800" dirty="0">
              <a:latin typeface="Adobe Devanaga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73ACC3-BD52-D5E0-7928-E1585399E6B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818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94243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565E4-2680-8862-2F5E-C37631DB7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t="2596" r="3502" b="4424"/>
          <a:stretch/>
        </p:blipFill>
        <p:spPr>
          <a:xfrm>
            <a:off x="3590738" y="1658638"/>
            <a:ext cx="7643804" cy="44963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92D8AD-216F-270C-F700-DEB1718D9BA7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3BD86C1-2B47-6B0C-ECDB-D066A7F98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64" y="2743200"/>
            <a:ext cx="3733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Devanagari"/>
              </a:rPr>
              <a:t>System Overview Diagram</a:t>
            </a:r>
          </a:p>
        </p:txBody>
      </p:sp>
    </p:spTree>
    <p:extLst>
      <p:ext uri="{BB962C8B-B14F-4D97-AF65-F5344CB8AC3E}">
        <p14:creationId xmlns:p14="http://schemas.microsoft.com/office/powerpoint/2010/main" val="1291393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350839"/>
            <a:ext cx="11684000" cy="792162"/>
          </a:xfrm>
        </p:spPr>
        <p:txBody>
          <a:bodyPr/>
          <a:lstStyle/>
          <a:p>
            <a:r>
              <a:rPr lang="en-US" dirty="0">
                <a:latin typeface="+mj-lt"/>
              </a:rPr>
              <a:t>Methodology 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1684000" cy="5181600"/>
          </a:xfrm>
        </p:spPr>
        <p:txBody>
          <a:bodyPr/>
          <a:lstStyle/>
          <a:p>
            <a:r>
              <a:rPr lang="en-US" sz="2800" dirty="0">
                <a:latin typeface="Adobe Devanagari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Rice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dobe Devanagari"/>
              </a:rPr>
              <a:t>AlexNet</a:t>
            </a:r>
            <a:r>
              <a:rPr lang="en-US" sz="2000" dirty="0">
                <a:latin typeface="Adobe Devanagari"/>
              </a:rPr>
              <a:t> – CNN model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Height measurement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>
                <a:latin typeface="Adobe Devanagari"/>
              </a:rPr>
              <a:t>Python - </a:t>
            </a:r>
            <a:r>
              <a:rPr lang="en-US" sz="2000" dirty="0" err="1">
                <a:latin typeface="Adobe Devanagari"/>
              </a:rPr>
              <a:t>openCV</a:t>
            </a:r>
            <a:endParaRPr lang="en-US" sz="2000" dirty="0">
              <a:latin typeface="Adobe Devanagari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latin typeface="Adobe Devanagari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dobe Devanagari"/>
              </a:rPr>
              <a:t>Jupyter</a:t>
            </a:r>
            <a:r>
              <a:rPr lang="en-US" sz="2000" dirty="0">
                <a:latin typeface="Adobe Devanagari"/>
              </a:rPr>
              <a:t> Notebook.</a:t>
            </a:r>
          </a:p>
          <a:p>
            <a:pPr lvl="2"/>
            <a:endParaRPr lang="en-US" dirty="0">
              <a:latin typeface="Adobe Devanagari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85630" y="4883094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702096"/>
            <a:ext cx="5073175" cy="2621903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149AB6-44AD-44D1-BA73-80F3994B17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75736" y="4910606"/>
            <a:ext cx="2163906" cy="129834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71190" y="4854758"/>
            <a:ext cx="1500248" cy="150024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86E9F3-8689-4C7D-409E-4D5B3A5F4D92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334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Model Discussion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10134600" y="329033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Devanagari"/>
              </a:rPr>
              <a:t>Model Comparison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03CE888-9E26-627C-4C72-345943C3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227501"/>
              </p:ext>
            </p:extLst>
          </p:nvPr>
        </p:nvGraphicFramePr>
        <p:xfrm>
          <a:off x="1066800" y="2057400"/>
          <a:ext cx="7391400" cy="2002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999">
                  <a:extLst>
                    <a:ext uri="{9D8B030D-6E8A-4147-A177-3AD203B41FA5}">
                      <a16:colId xmlns:a16="http://schemas.microsoft.com/office/drawing/2014/main" val="3049959177"/>
                    </a:ext>
                  </a:extLst>
                </a:gridCol>
                <a:gridCol w="1304999">
                  <a:extLst>
                    <a:ext uri="{9D8B030D-6E8A-4147-A177-3AD203B41FA5}">
                      <a16:colId xmlns:a16="http://schemas.microsoft.com/office/drawing/2014/main" val="3549124021"/>
                    </a:ext>
                  </a:extLst>
                </a:gridCol>
                <a:gridCol w="1354266">
                  <a:extLst>
                    <a:ext uri="{9D8B030D-6E8A-4147-A177-3AD203B41FA5}">
                      <a16:colId xmlns:a16="http://schemas.microsoft.com/office/drawing/2014/main" val="3543336109"/>
                    </a:ext>
                  </a:extLst>
                </a:gridCol>
                <a:gridCol w="1083405">
                  <a:extLst>
                    <a:ext uri="{9D8B030D-6E8A-4147-A177-3AD203B41FA5}">
                      <a16:colId xmlns:a16="http://schemas.microsoft.com/office/drawing/2014/main" val="3584474785"/>
                    </a:ext>
                  </a:extLst>
                </a:gridCol>
                <a:gridCol w="1166909">
                  <a:extLst>
                    <a:ext uri="{9D8B030D-6E8A-4147-A177-3AD203B41FA5}">
                      <a16:colId xmlns:a16="http://schemas.microsoft.com/office/drawing/2014/main" val="947290525"/>
                    </a:ext>
                  </a:extLst>
                </a:gridCol>
                <a:gridCol w="1176822">
                  <a:extLst>
                    <a:ext uri="{9D8B030D-6E8A-4147-A177-3AD203B41FA5}">
                      <a16:colId xmlns:a16="http://schemas.microsoft.com/office/drawing/2014/main" val="2431164300"/>
                    </a:ext>
                  </a:extLst>
                </a:gridCol>
              </a:tblGrid>
              <a:tr h="726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Avg training time per epoch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Val_accuracy</a:t>
                      </a:r>
                      <a:endParaRPr 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 consumption (RAM)</a:t>
                      </a:r>
                      <a:endParaRPr lang="en-US" sz="12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25679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AlexNet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3m 10s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81365"/>
                  </a:ext>
                </a:extLst>
              </a:tr>
              <a:tr h="635526">
                <a:tc>
                  <a:txBody>
                    <a:bodyPr/>
                    <a:lstStyle/>
                    <a:p>
                      <a:r>
                        <a:rPr lang="en-US" sz="1400" dirty="0"/>
                        <a:t>Custom CNN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1m 20s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0.9855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41151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95E06-69DB-35FB-B6C8-DBCC68E5BC06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AE619-C3D4-E3C1-B043-272FF88E7A7C}"/>
              </a:ext>
            </a:extLst>
          </p:cNvPr>
          <p:cNvCxnSpPr>
            <a:cxnSpLocks/>
          </p:cNvCxnSpPr>
          <p:nvPr/>
        </p:nvCxnSpPr>
        <p:spPr>
          <a:xfrm flipV="1">
            <a:off x="10058400" y="3232497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046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2851355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Final Progress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382000" y="3733800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970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221986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Rice plant 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9906000" y="3525918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Rice Plant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85CDD8-3301-4D2D-CD17-695EA2E42A51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C60E-DC3C-DA82-9D0E-A1E13DEBCF06}"/>
              </a:ext>
            </a:extLst>
          </p:cNvPr>
          <p:cNvCxnSpPr>
            <a:cxnSpLocks/>
          </p:cNvCxnSpPr>
          <p:nvPr/>
        </p:nvCxnSpPr>
        <p:spPr>
          <a:xfrm flipV="1">
            <a:off x="9827726" y="3329584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26546-7E5E-4FB0-55BC-DAC31AEB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43" y="1104220"/>
            <a:ext cx="2814199" cy="5212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BB8C1-20D5-B080-8602-8C071CCFE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801" y="1085671"/>
            <a:ext cx="2814199" cy="5192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501BB-77E8-19E5-9990-6D32AD238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46" y="1085671"/>
            <a:ext cx="2810570" cy="515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2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42281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Rice plant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464498" y="3023382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Height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85CDD8-3301-4D2D-CD17-695EA2E42A51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C60E-DC3C-DA82-9D0E-A1E13DEBCF06}"/>
              </a:ext>
            </a:extLst>
          </p:cNvPr>
          <p:cNvCxnSpPr>
            <a:cxnSpLocks/>
          </p:cNvCxnSpPr>
          <p:nvPr/>
        </p:nvCxnSpPr>
        <p:spPr>
          <a:xfrm flipV="1">
            <a:off x="8386224" y="2827048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CF2DAB-126F-B145-5477-7F3CA470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25" y="639863"/>
            <a:ext cx="2968702" cy="550570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4B4197B-0A65-EEE2-1054-0C4D0366F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" b="5435"/>
          <a:stretch/>
        </p:blipFill>
        <p:spPr>
          <a:xfrm>
            <a:off x="4419600" y="535750"/>
            <a:ext cx="2844308" cy="56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17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42281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Growth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8464498" y="3023382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Devanagari"/>
              </a:rPr>
              <a:t>Solutions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85CDD8-3301-4D2D-CD17-695EA2E42A51}"/>
              </a:ext>
            </a:extLst>
          </p:cNvPr>
          <p:cNvCxnSpPr>
            <a:cxnSpLocks/>
          </p:cNvCxnSpPr>
          <p:nvPr/>
        </p:nvCxnSpPr>
        <p:spPr>
          <a:xfrm>
            <a:off x="9829800" y="1248747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C60E-DC3C-DA82-9D0E-A1E13DEBCF06}"/>
              </a:ext>
            </a:extLst>
          </p:cNvPr>
          <p:cNvCxnSpPr>
            <a:cxnSpLocks/>
          </p:cNvCxnSpPr>
          <p:nvPr/>
        </p:nvCxnSpPr>
        <p:spPr>
          <a:xfrm flipV="1">
            <a:off x="8386224" y="2827048"/>
            <a:ext cx="0" cy="7620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C14B55-92AB-3948-6158-DE64C23E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62" y="476205"/>
            <a:ext cx="3175895" cy="58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3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872128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Demonstration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13C51-D491-3FD7-6D76-42FABA16A4DB}"/>
              </a:ext>
            </a:extLst>
          </p:cNvPr>
          <p:cNvCxnSpPr>
            <a:cxnSpLocks/>
          </p:cNvCxnSpPr>
          <p:nvPr/>
        </p:nvCxnSpPr>
        <p:spPr>
          <a:xfrm>
            <a:off x="8001000" y="2286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0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1200" y="685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Marketing Commercialization Plan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707"/>
            <a:ext cx="11684000" cy="5181600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Target Customers</a:t>
            </a:r>
          </a:p>
          <a:p>
            <a:pPr lvl="1"/>
            <a:r>
              <a:rPr lang="en-US" sz="2400" dirty="0">
                <a:latin typeface="+mj-lt"/>
              </a:rPr>
              <a:t>Farmers</a:t>
            </a:r>
          </a:p>
          <a:p>
            <a:r>
              <a:rPr lang="en-US" sz="2800" dirty="0">
                <a:latin typeface="+mj-lt"/>
              </a:rPr>
              <a:t>Advertising and Communication</a:t>
            </a:r>
          </a:p>
          <a:p>
            <a:pPr lvl="1"/>
            <a:r>
              <a:rPr lang="en-US" sz="2400" dirty="0">
                <a:latin typeface="+mj-lt"/>
              </a:rPr>
              <a:t>Advertise on social media</a:t>
            </a:r>
          </a:p>
          <a:p>
            <a:pPr lvl="1"/>
            <a:r>
              <a:rPr lang="en-US" sz="2400" dirty="0">
                <a:latin typeface="+mj-lt"/>
              </a:rPr>
              <a:t>Creating customer packages </a:t>
            </a:r>
          </a:p>
          <a:p>
            <a:pPr lvl="2"/>
            <a:r>
              <a:rPr lang="en-US" sz="2000" dirty="0">
                <a:latin typeface="+mj-lt"/>
              </a:rPr>
              <a:t>Free – With third-party Advertisement</a:t>
            </a:r>
          </a:p>
          <a:p>
            <a:pPr lvl="2"/>
            <a:r>
              <a:rPr lang="en-US" sz="2000" dirty="0">
                <a:latin typeface="+mj-lt"/>
              </a:rPr>
              <a:t>Paid – Advertisement free</a:t>
            </a:r>
          </a:p>
          <a:p>
            <a:pPr lvl="1"/>
            <a:r>
              <a:rPr lang="en-US" sz="2400" dirty="0">
                <a:latin typeface="+mj-lt"/>
              </a:rPr>
              <a:t>Recognizing target farmers</a:t>
            </a:r>
          </a:p>
          <a:p>
            <a:pPr marL="457200" lvl="1" indent="0">
              <a:buNone/>
            </a:pPr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Adobe Devanagari"/>
            </a:endParaRPr>
          </a:p>
          <a:p>
            <a:pPr lvl="1"/>
            <a:endParaRPr lang="en-US" dirty="0">
              <a:latin typeface="Adobe Devanaga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985374-63FA-9C07-2A36-6AA27720878F}"/>
              </a:ext>
            </a:extLst>
          </p:cNvPr>
          <p:cNvCxnSpPr>
            <a:cxnSpLocks/>
          </p:cNvCxnSpPr>
          <p:nvPr/>
        </p:nvCxnSpPr>
        <p:spPr>
          <a:xfrm>
            <a:off x="-2590800" y="1180792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9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ield of green grass&#10;&#10;Description automatically generated with low confidence">
            <a:extLst>
              <a:ext uri="{FF2B5EF4-FFF2-40B4-BE49-F238E27FC236}">
                <a16:creationId xmlns:a16="http://schemas.microsoft.com/office/drawing/2014/main" id="{485698E6-483C-4814-8693-A93655BE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0600"/>
            <a:ext cx="12207594" cy="8218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67000" y="304800"/>
            <a:ext cx="10363200" cy="1470025"/>
          </a:xfrm>
        </p:spPr>
        <p:txBody>
          <a:bodyPr/>
          <a:lstStyle/>
          <a:p>
            <a:r>
              <a:rPr lang="en-US" dirty="0"/>
              <a:t>Main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D9E48-8181-4A19-8D0F-7119A6D59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6597" y="2824956"/>
            <a:ext cx="8534400" cy="120808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dobe Devanagari"/>
              </a:rPr>
              <a:t>Enhancing farmers livelihood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9E8A5D-5835-4AC9-91EB-09EA018DE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8AF45D52-69FA-4C4A-9ECE-1683FAE5EB3E}"/>
              </a:ext>
            </a:extLst>
          </p:cNvPr>
          <p:cNvSpPr/>
          <p:nvPr/>
        </p:nvSpPr>
        <p:spPr>
          <a:xfrm rot="5202321">
            <a:off x="9053691" y="4160851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75DCBE65-F189-4679-A096-CD8439541005}"/>
              </a:ext>
            </a:extLst>
          </p:cNvPr>
          <p:cNvSpPr/>
          <p:nvPr/>
        </p:nvSpPr>
        <p:spPr>
          <a:xfrm rot="9118647">
            <a:off x="7697641" y="4982114"/>
            <a:ext cx="4228889" cy="4629578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22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571EC-C049-3CF5-9BC4-7EB07874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55FC98-3F8C-F88A-929F-797E8D519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14" y="66333"/>
            <a:ext cx="9016969" cy="676272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E3642C-99C7-0926-A2F6-648C3969B892}"/>
              </a:ext>
            </a:extLst>
          </p:cNvPr>
          <p:cNvSpPr txBox="1">
            <a:spLocks/>
          </p:cNvSpPr>
          <p:nvPr/>
        </p:nvSpPr>
        <p:spPr>
          <a:xfrm>
            <a:off x="-228600" y="3051616"/>
            <a:ext cx="30988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dirty="0">
                <a:latin typeface="+mj-lt"/>
              </a:rPr>
              <a:t>Poster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CAA49D-C1B7-E131-F4F3-DA1EEF7C2F96}"/>
              </a:ext>
            </a:extLst>
          </p:cNvPr>
          <p:cNvCxnSpPr>
            <a:cxnSpLocks/>
          </p:cNvCxnSpPr>
          <p:nvPr/>
        </p:nvCxnSpPr>
        <p:spPr>
          <a:xfrm>
            <a:off x="2133600" y="2667000"/>
            <a:ext cx="0" cy="1828800"/>
          </a:xfrm>
          <a:prstGeom prst="line">
            <a:avLst/>
          </a:prstGeom>
          <a:ln w="7620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771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7600" y="4953000"/>
            <a:ext cx="11684000" cy="5181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200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61153" y="236411"/>
            <a:ext cx="10363200" cy="1470025"/>
          </a:xfrm>
        </p:spPr>
        <p:txBody>
          <a:bodyPr/>
          <a:lstStyle/>
          <a:p>
            <a:r>
              <a:rPr lang="en-US" dirty="0"/>
              <a:t>Sub objectives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9E8A5D-5835-4AC9-91EB-09EA018DE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235EF1F-18F2-4D47-BF8A-BC0D08B4A9CF}"/>
              </a:ext>
            </a:extLst>
          </p:cNvPr>
          <p:cNvGrpSpPr/>
          <p:nvPr/>
        </p:nvGrpSpPr>
        <p:grpSpPr>
          <a:xfrm>
            <a:off x="1524000" y="2133600"/>
            <a:ext cx="2209800" cy="2276484"/>
            <a:chOff x="2555334" y="2506651"/>
            <a:chExt cx="1909804" cy="2047884"/>
          </a:xfrm>
        </p:grpSpPr>
        <p:sp>
          <p:nvSpPr>
            <p:cNvPr id="17" name="Google Shape;566;p28">
              <a:extLst>
                <a:ext uri="{FF2B5EF4-FFF2-40B4-BE49-F238E27FC236}">
                  <a16:creationId xmlns:a16="http://schemas.microsoft.com/office/drawing/2014/main" id="{92C72FB7-F881-4524-B5DA-D18AC1C1A633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567;p28">
              <a:extLst>
                <a:ext uri="{FF2B5EF4-FFF2-40B4-BE49-F238E27FC236}">
                  <a16:creationId xmlns:a16="http://schemas.microsoft.com/office/drawing/2014/main" id="{11D6D54A-764D-48FF-9FF0-193DF4412C49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568;p28">
              <a:extLst>
                <a:ext uri="{FF2B5EF4-FFF2-40B4-BE49-F238E27FC236}">
                  <a16:creationId xmlns:a16="http://schemas.microsoft.com/office/drawing/2014/main" id="{AC8310C5-0B99-4F9C-90AD-D757D8B1648D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569;p28">
              <a:extLst>
                <a:ext uri="{FF2B5EF4-FFF2-40B4-BE49-F238E27FC236}">
                  <a16:creationId xmlns:a16="http://schemas.microsoft.com/office/drawing/2014/main" id="{047FAD59-2CBF-49D2-B981-3A61C3B22B2A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0;p28">
              <a:extLst>
                <a:ext uri="{FF2B5EF4-FFF2-40B4-BE49-F238E27FC236}">
                  <a16:creationId xmlns:a16="http://schemas.microsoft.com/office/drawing/2014/main" id="{DFD7F9ED-E76B-43E1-936B-6D591734ADA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581;p28">
              <a:extLst>
                <a:ext uri="{FF2B5EF4-FFF2-40B4-BE49-F238E27FC236}">
                  <a16:creationId xmlns:a16="http://schemas.microsoft.com/office/drawing/2014/main" id="{4902BB3B-11D8-41C7-B8C4-861FC8DE15A1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23" name="Google Shape;582;p28">
                <a:extLst>
                  <a:ext uri="{FF2B5EF4-FFF2-40B4-BE49-F238E27FC236}">
                    <a16:creationId xmlns:a16="http://schemas.microsoft.com/office/drawing/2014/main" id="{05D0DB32-226B-4E12-8FBE-D6D6829A352B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83;p28">
                <a:extLst>
                  <a:ext uri="{FF2B5EF4-FFF2-40B4-BE49-F238E27FC236}">
                    <a16:creationId xmlns:a16="http://schemas.microsoft.com/office/drawing/2014/main" id="{F2CF76E7-0725-4934-8DA8-D7A96133CA0E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584;p28">
                <a:extLst>
                  <a:ext uri="{FF2B5EF4-FFF2-40B4-BE49-F238E27FC236}">
                    <a16:creationId xmlns:a16="http://schemas.microsoft.com/office/drawing/2014/main" id="{59714C1D-09C7-4A7C-956C-8EA69CE9EC63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585;p28">
                <a:extLst>
                  <a:ext uri="{FF2B5EF4-FFF2-40B4-BE49-F238E27FC236}">
                    <a16:creationId xmlns:a16="http://schemas.microsoft.com/office/drawing/2014/main" id="{E4B5A6BA-6B3F-489E-8A81-3858CEAC3C8A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86;p28">
                <a:extLst>
                  <a:ext uri="{FF2B5EF4-FFF2-40B4-BE49-F238E27FC236}">
                    <a16:creationId xmlns:a16="http://schemas.microsoft.com/office/drawing/2014/main" id="{226F64F3-2170-4307-B8E5-5EF7CC8DED57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87;p28">
                <a:extLst>
                  <a:ext uri="{FF2B5EF4-FFF2-40B4-BE49-F238E27FC236}">
                    <a16:creationId xmlns:a16="http://schemas.microsoft.com/office/drawing/2014/main" id="{568EEB47-665D-4AD4-ADC5-EB4E8DC89261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B745964-EEC0-4383-84CD-E0939AB789C6}"/>
              </a:ext>
            </a:extLst>
          </p:cNvPr>
          <p:cNvGrpSpPr/>
          <p:nvPr/>
        </p:nvGrpSpPr>
        <p:grpSpPr>
          <a:xfrm>
            <a:off x="3879739" y="2133600"/>
            <a:ext cx="2209800" cy="2276484"/>
            <a:chOff x="2555334" y="2506651"/>
            <a:chExt cx="1909804" cy="2047884"/>
          </a:xfrm>
        </p:grpSpPr>
        <p:sp>
          <p:nvSpPr>
            <p:cNvPr id="72" name="Google Shape;566;p28">
              <a:extLst>
                <a:ext uri="{FF2B5EF4-FFF2-40B4-BE49-F238E27FC236}">
                  <a16:creationId xmlns:a16="http://schemas.microsoft.com/office/drawing/2014/main" id="{7A5119A9-605D-46AC-94A6-BC57FED7EEBE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567;p28">
              <a:extLst>
                <a:ext uri="{FF2B5EF4-FFF2-40B4-BE49-F238E27FC236}">
                  <a16:creationId xmlns:a16="http://schemas.microsoft.com/office/drawing/2014/main" id="{EDC506EC-56A0-4D07-A657-321BFC3D031C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568;p28">
              <a:extLst>
                <a:ext uri="{FF2B5EF4-FFF2-40B4-BE49-F238E27FC236}">
                  <a16:creationId xmlns:a16="http://schemas.microsoft.com/office/drawing/2014/main" id="{6BF8C906-8D6F-4C30-B675-E8F8DDFC55F2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569;p28">
              <a:extLst>
                <a:ext uri="{FF2B5EF4-FFF2-40B4-BE49-F238E27FC236}">
                  <a16:creationId xmlns:a16="http://schemas.microsoft.com/office/drawing/2014/main" id="{BBD2BA95-085D-4F69-9901-471428E6EB52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570;p28">
              <a:extLst>
                <a:ext uri="{FF2B5EF4-FFF2-40B4-BE49-F238E27FC236}">
                  <a16:creationId xmlns:a16="http://schemas.microsoft.com/office/drawing/2014/main" id="{A6E1F642-485F-4CD1-B0E6-13406414D9FC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7" name="Google Shape;581;p28">
              <a:extLst>
                <a:ext uri="{FF2B5EF4-FFF2-40B4-BE49-F238E27FC236}">
                  <a16:creationId xmlns:a16="http://schemas.microsoft.com/office/drawing/2014/main" id="{0CA7D7A5-37EE-49CB-8B6C-514CE2521A5A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78" name="Google Shape;582;p28">
                <a:extLst>
                  <a:ext uri="{FF2B5EF4-FFF2-40B4-BE49-F238E27FC236}">
                    <a16:creationId xmlns:a16="http://schemas.microsoft.com/office/drawing/2014/main" id="{CB4A7477-D799-40C3-887B-0757E4D4E4BB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583;p28">
                <a:extLst>
                  <a:ext uri="{FF2B5EF4-FFF2-40B4-BE49-F238E27FC236}">
                    <a16:creationId xmlns:a16="http://schemas.microsoft.com/office/drawing/2014/main" id="{8DAFDA6D-02BF-44CD-A095-16179CF8E604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584;p28">
                <a:extLst>
                  <a:ext uri="{FF2B5EF4-FFF2-40B4-BE49-F238E27FC236}">
                    <a16:creationId xmlns:a16="http://schemas.microsoft.com/office/drawing/2014/main" id="{E9C955EB-E1AD-4395-9EC7-8E00616A3399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585;p28">
                <a:extLst>
                  <a:ext uri="{FF2B5EF4-FFF2-40B4-BE49-F238E27FC236}">
                    <a16:creationId xmlns:a16="http://schemas.microsoft.com/office/drawing/2014/main" id="{CA654EDB-6772-4B48-BE19-6A270C13CA02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586;p28">
                <a:extLst>
                  <a:ext uri="{FF2B5EF4-FFF2-40B4-BE49-F238E27FC236}">
                    <a16:creationId xmlns:a16="http://schemas.microsoft.com/office/drawing/2014/main" id="{71A70B9B-FF00-4283-B9F9-4B2D2FAE81F7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587;p28">
                <a:extLst>
                  <a:ext uri="{FF2B5EF4-FFF2-40B4-BE49-F238E27FC236}">
                    <a16:creationId xmlns:a16="http://schemas.microsoft.com/office/drawing/2014/main" id="{E27FB732-E6DC-41E9-9459-88F0C15DECC1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B1E9D4-7443-4E87-AAF0-5586D23BB5CC}"/>
              </a:ext>
            </a:extLst>
          </p:cNvPr>
          <p:cNvGrpSpPr/>
          <p:nvPr/>
        </p:nvGrpSpPr>
        <p:grpSpPr>
          <a:xfrm>
            <a:off x="6235542" y="2099398"/>
            <a:ext cx="2209800" cy="2276484"/>
            <a:chOff x="2555334" y="2506651"/>
            <a:chExt cx="1909804" cy="2047884"/>
          </a:xfrm>
        </p:grpSpPr>
        <p:sp>
          <p:nvSpPr>
            <p:cNvPr id="85" name="Google Shape;566;p28">
              <a:extLst>
                <a:ext uri="{FF2B5EF4-FFF2-40B4-BE49-F238E27FC236}">
                  <a16:creationId xmlns:a16="http://schemas.microsoft.com/office/drawing/2014/main" id="{90B85BF1-A91A-478E-9B13-231BD6E68D34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567;p28">
              <a:extLst>
                <a:ext uri="{FF2B5EF4-FFF2-40B4-BE49-F238E27FC236}">
                  <a16:creationId xmlns:a16="http://schemas.microsoft.com/office/drawing/2014/main" id="{0FAC773C-E798-4B23-B13C-9CBDEA045110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568;p28">
              <a:extLst>
                <a:ext uri="{FF2B5EF4-FFF2-40B4-BE49-F238E27FC236}">
                  <a16:creationId xmlns:a16="http://schemas.microsoft.com/office/drawing/2014/main" id="{F4825D0C-7D61-4779-A659-D42CA0029B24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569;p28">
              <a:extLst>
                <a:ext uri="{FF2B5EF4-FFF2-40B4-BE49-F238E27FC236}">
                  <a16:creationId xmlns:a16="http://schemas.microsoft.com/office/drawing/2014/main" id="{96DAEAB0-BF45-4ED2-9AB8-A849D8AC90C5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570;p28">
              <a:extLst>
                <a:ext uri="{FF2B5EF4-FFF2-40B4-BE49-F238E27FC236}">
                  <a16:creationId xmlns:a16="http://schemas.microsoft.com/office/drawing/2014/main" id="{4B272604-5259-43D8-8F3A-9D9CE859EDE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581;p28">
              <a:extLst>
                <a:ext uri="{FF2B5EF4-FFF2-40B4-BE49-F238E27FC236}">
                  <a16:creationId xmlns:a16="http://schemas.microsoft.com/office/drawing/2014/main" id="{AA4C6FC5-E061-4CCC-ADC7-BFAD7771EEE6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91" name="Google Shape;582;p28">
                <a:extLst>
                  <a:ext uri="{FF2B5EF4-FFF2-40B4-BE49-F238E27FC236}">
                    <a16:creationId xmlns:a16="http://schemas.microsoft.com/office/drawing/2014/main" id="{AF462245-17E0-4934-A9BC-BF8F2E83320C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583;p28">
                <a:extLst>
                  <a:ext uri="{FF2B5EF4-FFF2-40B4-BE49-F238E27FC236}">
                    <a16:creationId xmlns:a16="http://schemas.microsoft.com/office/drawing/2014/main" id="{E54561AA-2709-4BF2-86B7-C77A2C33943D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584;p28">
                <a:extLst>
                  <a:ext uri="{FF2B5EF4-FFF2-40B4-BE49-F238E27FC236}">
                    <a16:creationId xmlns:a16="http://schemas.microsoft.com/office/drawing/2014/main" id="{B13C6F6E-6D67-4056-AE56-5B6B43345C66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585;p28">
                <a:extLst>
                  <a:ext uri="{FF2B5EF4-FFF2-40B4-BE49-F238E27FC236}">
                    <a16:creationId xmlns:a16="http://schemas.microsoft.com/office/drawing/2014/main" id="{B695C4B0-270C-4C3D-8493-AF238129E820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586;p28">
                <a:extLst>
                  <a:ext uri="{FF2B5EF4-FFF2-40B4-BE49-F238E27FC236}">
                    <a16:creationId xmlns:a16="http://schemas.microsoft.com/office/drawing/2014/main" id="{AC9C6A21-BB66-455D-B87E-B0A64421297A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587;p28">
                <a:extLst>
                  <a:ext uri="{FF2B5EF4-FFF2-40B4-BE49-F238E27FC236}">
                    <a16:creationId xmlns:a16="http://schemas.microsoft.com/office/drawing/2014/main" id="{0ECE81B4-8C7E-401B-92E7-C9F262CE3B24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1E0AC2-ACA5-440E-8CB0-605242AB1E3D}"/>
              </a:ext>
            </a:extLst>
          </p:cNvPr>
          <p:cNvGrpSpPr/>
          <p:nvPr/>
        </p:nvGrpSpPr>
        <p:grpSpPr>
          <a:xfrm>
            <a:off x="8668807" y="2099398"/>
            <a:ext cx="2209800" cy="2276484"/>
            <a:chOff x="2555334" y="2506651"/>
            <a:chExt cx="1909804" cy="2047884"/>
          </a:xfrm>
        </p:grpSpPr>
        <p:sp>
          <p:nvSpPr>
            <p:cNvPr id="98" name="Google Shape;566;p28">
              <a:extLst>
                <a:ext uri="{FF2B5EF4-FFF2-40B4-BE49-F238E27FC236}">
                  <a16:creationId xmlns:a16="http://schemas.microsoft.com/office/drawing/2014/main" id="{818FB7EC-0DE6-4A9B-B4D3-0ACD8C3BDAF0}"/>
                </a:ext>
              </a:extLst>
            </p:cNvPr>
            <p:cNvSpPr/>
            <p:nvPr/>
          </p:nvSpPr>
          <p:spPr>
            <a:xfrm>
              <a:off x="2555334" y="4187083"/>
              <a:ext cx="1909804" cy="367452"/>
            </a:xfrm>
            <a:custGeom>
              <a:avLst/>
              <a:gdLst/>
              <a:ahLst/>
              <a:cxnLst/>
              <a:rect l="l" t="t" r="r" b="b"/>
              <a:pathLst>
                <a:path w="76189" h="14659" extrusionOk="0">
                  <a:moveTo>
                    <a:pt x="1108" y="1"/>
                  </a:moveTo>
                  <a:cubicBezTo>
                    <a:pt x="511" y="1"/>
                    <a:pt x="0" y="512"/>
                    <a:pt x="0" y="1109"/>
                  </a:cubicBezTo>
                  <a:lnTo>
                    <a:pt x="0" y="13636"/>
                  </a:lnTo>
                  <a:cubicBezTo>
                    <a:pt x="0" y="14318"/>
                    <a:pt x="533" y="14659"/>
                    <a:pt x="1065" y="14659"/>
                  </a:cubicBezTo>
                  <a:cubicBezTo>
                    <a:pt x="1598" y="14659"/>
                    <a:pt x="2131" y="14318"/>
                    <a:pt x="2131" y="13636"/>
                  </a:cubicBezTo>
                  <a:lnTo>
                    <a:pt x="2131" y="2131"/>
                  </a:lnTo>
                  <a:lnTo>
                    <a:pt x="74058" y="2131"/>
                  </a:lnTo>
                  <a:lnTo>
                    <a:pt x="74058" y="13636"/>
                  </a:lnTo>
                  <a:cubicBezTo>
                    <a:pt x="74058" y="14233"/>
                    <a:pt x="74569" y="14659"/>
                    <a:pt x="75166" y="14659"/>
                  </a:cubicBezTo>
                  <a:cubicBezTo>
                    <a:pt x="75763" y="14659"/>
                    <a:pt x="76189" y="14233"/>
                    <a:pt x="76189" y="13636"/>
                  </a:cubicBezTo>
                  <a:lnTo>
                    <a:pt x="76189" y="1109"/>
                  </a:lnTo>
                  <a:cubicBezTo>
                    <a:pt x="76189" y="512"/>
                    <a:pt x="75763" y="1"/>
                    <a:pt x="751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567;p28">
              <a:extLst>
                <a:ext uri="{FF2B5EF4-FFF2-40B4-BE49-F238E27FC236}">
                  <a16:creationId xmlns:a16="http://schemas.microsoft.com/office/drawing/2014/main" id="{2372F850-39E8-4A9B-AC44-9E13C9437F78}"/>
                </a:ext>
              </a:extLst>
            </p:cNvPr>
            <p:cNvSpPr/>
            <p:nvPr/>
          </p:nvSpPr>
          <p:spPr>
            <a:xfrm>
              <a:off x="2824460" y="2506651"/>
              <a:ext cx="1371497" cy="1207712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rgbClr val="9CCE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568;p28">
              <a:extLst>
                <a:ext uri="{FF2B5EF4-FFF2-40B4-BE49-F238E27FC236}">
                  <a16:creationId xmlns:a16="http://schemas.microsoft.com/office/drawing/2014/main" id="{BF3B3569-A825-45D5-8672-99A9CD93FBA0}"/>
                </a:ext>
              </a:extLst>
            </p:cNvPr>
            <p:cNvSpPr/>
            <p:nvPr/>
          </p:nvSpPr>
          <p:spPr>
            <a:xfrm>
              <a:off x="3484527" y="3019161"/>
              <a:ext cx="53443" cy="1221424"/>
            </a:xfrm>
            <a:custGeom>
              <a:avLst/>
              <a:gdLst/>
              <a:ahLst/>
              <a:cxnLst/>
              <a:rect l="l" t="t" r="r" b="b"/>
              <a:pathLst>
                <a:path w="2132" h="48727" extrusionOk="0">
                  <a:moveTo>
                    <a:pt x="1066" y="1"/>
                  </a:moveTo>
                  <a:cubicBezTo>
                    <a:pt x="533" y="1"/>
                    <a:pt x="1" y="363"/>
                    <a:pt x="1" y="1087"/>
                  </a:cubicBezTo>
                  <a:lnTo>
                    <a:pt x="1" y="47704"/>
                  </a:lnTo>
                  <a:cubicBezTo>
                    <a:pt x="1" y="48300"/>
                    <a:pt x="427" y="48726"/>
                    <a:pt x="1023" y="48726"/>
                  </a:cubicBezTo>
                  <a:cubicBezTo>
                    <a:pt x="1620" y="48726"/>
                    <a:pt x="2131" y="48300"/>
                    <a:pt x="2131" y="47704"/>
                  </a:cubicBezTo>
                  <a:lnTo>
                    <a:pt x="2131" y="1087"/>
                  </a:lnTo>
                  <a:cubicBezTo>
                    <a:pt x="2131" y="363"/>
                    <a:pt x="1599" y="1"/>
                    <a:pt x="106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569;p28">
              <a:extLst>
                <a:ext uri="{FF2B5EF4-FFF2-40B4-BE49-F238E27FC236}">
                  <a16:creationId xmlns:a16="http://schemas.microsoft.com/office/drawing/2014/main" id="{31C432FF-6DB4-4BA1-9C2B-5B29FDF5856B}"/>
                </a:ext>
              </a:extLst>
            </p:cNvPr>
            <p:cNvSpPr/>
            <p:nvPr/>
          </p:nvSpPr>
          <p:spPr>
            <a:xfrm>
              <a:off x="3025256" y="2683136"/>
              <a:ext cx="969880" cy="854723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570;p28">
              <a:extLst>
                <a:ext uri="{FF2B5EF4-FFF2-40B4-BE49-F238E27FC236}">
                  <a16:creationId xmlns:a16="http://schemas.microsoft.com/office/drawing/2014/main" id="{77BFAAEF-FF4C-4ABB-9B23-B57B13A5A8C3}"/>
                </a:ext>
              </a:extLst>
            </p:cNvPr>
            <p:cNvSpPr/>
            <p:nvPr/>
          </p:nvSpPr>
          <p:spPr>
            <a:xfrm>
              <a:off x="2903515" y="2656090"/>
              <a:ext cx="1061724" cy="909469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581;p28">
              <a:extLst>
                <a:ext uri="{FF2B5EF4-FFF2-40B4-BE49-F238E27FC236}">
                  <a16:creationId xmlns:a16="http://schemas.microsoft.com/office/drawing/2014/main" id="{E791D8B0-9604-497E-90C9-83E6F783F8C4}"/>
                </a:ext>
              </a:extLst>
            </p:cNvPr>
            <p:cNvGrpSpPr/>
            <p:nvPr/>
          </p:nvGrpSpPr>
          <p:grpSpPr>
            <a:xfrm>
              <a:off x="3313357" y="2937923"/>
              <a:ext cx="393696" cy="393696"/>
              <a:chOff x="1190625" y="238125"/>
              <a:chExt cx="5226050" cy="5226050"/>
            </a:xfrm>
            <a:solidFill>
              <a:srgbClr val="9CCE39"/>
            </a:solidFill>
          </p:grpSpPr>
          <p:sp>
            <p:nvSpPr>
              <p:cNvPr id="104" name="Google Shape;582;p28">
                <a:extLst>
                  <a:ext uri="{FF2B5EF4-FFF2-40B4-BE49-F238E27FC236}">
                    <a16:creationId xmlns:a16="http://schemas.microsoft.com/office/drawing/2014/main" id="{0FBB4880-4013-42A1-9BCF-4A431C56CFBC}"/>
                  </a:ext>
                </a:extLst>
              </p:cNvPr>
              <p:cNvSpPr/>
              <p:nvPr/>
            </p:nvSpPr>
            <p:spPr>
              <a:xfrm>
                <a:off x="1190625" y="1515525"/>
                <a:ext cx="1645000" cy="2151125"/>
              </a:xfrm>
              <a:custGeom>
                <a:avLst/>
                <a:gdLst/>
                <a:ahLst/>
                <a:cxnLst/>
                <a:rect l="l" t="t" r="r" b="b"/>
                <a:pathLst>
                  <a:path w="65800" h="86045" extrusionOk="0">
                    <a:moveTo>
                      <a:pt x="15900" y="1"/>
                    </a:moveTo>
                    <a:cubicBezTo>
                      <a:pt x="15179" y="1"/>
                      <a:pt x="14457" y="360"/>
                      <a:pt x="14044" y="1081"/>
                    </a:cubicBezTo>
                    <a:cubicBezTo>
                      <a:pt x="5120" y="16475"/>
                      <a:pt x="0" y="34358"/>
                      <a:pt x="0" y="53434"/>
                    </a:cubicBezTo>
                    <a:cubicBezTo>
                      <a:pt x="0" y="64269"/>
                      <a:pt x="1648" y="74718"/>
                      <a:pt x="4716" y="84536"/>
                    </a:cubicBezTo>
                    <a:cubicBezTo>
                      <a:pt x="4997" y="85431"/>
                      <a:pt x="5821" y="86044"/>
                      <a:pt x="6750" y="86044"/>
                    </a:cubicBezTo>
                    <a:lnTo>
                      <a:pt x="63117" y="86044"/>
                    </a:lnTo>
                    <a:cubicBezTo>
                      <a:pt x="64766" y="86044"/>
                      <a:pt x="65800" y="84256"/>
                      <a:pt x="64976" y="82836"/>
                    </a:cubicBezTo>
                    <a:lnTo>
                      <a:pt x="17743" y="1064"/>
                    </a:lnTo>
                    <a:cubicBezTo>
                      <a:pt x="17332" y="356"/>
                      <a:pt x="16617" y="1"/>
                      <a:pt x="15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583;p28">
                <a:extLst>
                  <a:ext uri="{FF2B5EF4-FFF2-40B4-BE49-F238E27FC236}">
                    <a16:creationId xmlns:a16="http://schemas.microsoft.com/office/drawing/2014/main" id="{CBF97846-A852-4CF1-94CE-327CD0856143}"/>
                  </a:ext>
                </a:extLst>
              </p:cNvPr>
              <p:cNvSpPr/>
              <p:nvPr/>
            </p:nvSpPr>
            <p:spPr>
              <a:xfrm>
                <a:off x="1865625" y="238125"/>
                <a:ext cx="2005325" cy="2148975"/>
              </a:xfrm>
              <a:custGeom>
                <a:avLst/>
                <a:gdLst/>
                <a:ahLst/>
                <a:cxnLst/>
                <a:rect l="l" t="t" r="r" b="b"/>
                <a:pathLst>
                  <a:path w="80213" h="85959" extrusionOk="0">
                    <a:moveTo>
                      <a:pt x="77530" y="0"/>
                    </a:moveTo>
                    <a:cubicBezTo>
                      <a:pt x="47163" y="0"/>
                      <a:pt x="19847" y="12939"/>
                      <a:pt x="754" y="33610"/>
                    </a:cubicBezTo>
                    <a:cubicBezTo>
                      <a:pt x="105" y="34294"/>
                      <a:pt x="0" y="35311"/>
                      <a:pt x="456" y="36135"/>
                    </a:cubicBezTo>
                    <a:lnTo>
                      <a:pt x="28614" y="84893"/>
                    </a:lnTo>
                    <a:cubicBezTo>
                      <a:pt x="29026" y="85603"/>
                      <a:pt x="29749" y="85958"/>
                      <a:pt x="30472" y="85958"/>
                    </a:cubicBezTo>
                    <a:cubicBezTo>
                      <a:pt x="31195" y="85958"/>
                      <a:pt x="31918" y="85603"/>
                      <a:pt x="32330" y="84893"/>
                    </a:cubicBezTo>
                    <a:lnTo>
                      <a:pt x="79406" y="3208"/>
                    </a:lnTo>
                    <a:cubicBezTo>
                      <a:pt x="80212" y="1788"/>
                      <a:pt x="79195" y="0"/>
                      <a:pt x="77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584;p28">
                <a:extLst>
                  <a:ext uri="{FF2B5EF4-FFF2-40B4-BE49-F238E27FC236}">
                    <a16:creationId xmlns:a16="http://schemas.microsoft.com/office/drawing/2014/main" id="{566F0A03-3547-4668-A969-9E6AF043F38F}"/>
                  </a:ext>
                </a:extLst>
              </p:cNvPr>
              <p:cNvSpPr/>
              <p:nvPr/>
            </p:nvSpPr>
            <p:spPr>
              <a:xfrm>
                <a:off x="4772975" y="2037400"/>
                <a:ext cx="1643700" cy="2149150"/>
              </a:xfrm>
              <a:custGeom>
                <a:avLst/>
                <a:gdLst/>
                <a:ahLst/>
                <a:cxnLst/>
                <a:rect l="l" t="t" r="r" b="b"/>
                <a:pathLst>
                  <a:path w="65748" h="85966" extrusionOk="0">
                    <a:moveTo>
                      <a:pt x="2683" y="0"/>
                    </a:moveTo>
                    <a:cubicBezTo>
                      <a:pt x="1035" y="0"/>
                      <a:pt x="0" y="1789"/>
                      <a:pt x="824" y="3209"/>
                    </a:cubicBezTo>
                    <a:lnTo>
                      <a:pt x="48022" y="84893"/>
                    </a:lnTo>
                    <a:cubicBezTo>
                      <a:pt x="48433" y="85610"/>
                      <a:pt x="49149" y="85965"/>
                      <a:pt x="49865" y="85965"/>
                    </a:cubicBezTo>
                    <a:cubicBezTo>
                      <a:pt x="50586" y="85965"/>
                      <a:pt x="51308" y="85606"/>
                      <a:pt x="51721" y="84893"/>
                    </a:cubicBezTo>
                    <a:cubicBezTo>
                      <a:pt x="60646" y="69500"/>
                      <a:pt x="65748" y="51617"/>
                      <a:pt x="65748" y="32559"/>
                    </a:cubicBezTo>
                    <a:cubicBezTo>
                      <a:pt x="65748" y="21741"/>
                      <a:pt x="64117" y="11327"/>
                      <a:pt x="61066" y="1508"/>
                    </a:cubicBezTo>
                    <a:cubicBezTo>
                      <a:pt x="60786" y="614"/>
                      <a:pt x="59962" y="0"/>
                      <a:pt x="590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585;p28">
                <a:extLst>
                  <a:ext uri="{FF2B5EF4-FFF2-40B4-BE49-F238E27FC236}">
                    <a16:creationId xmlns:a16="http://schemas.microsoft.com/office/drawing/2014/main" id="{681D209D-854C-4CCF-B897-1C1C3A1C7D44}"/>
                  </a:ext>
                </a:extLst>
              </p:cNvPr>
              <p:cNvSpPr/>
              <p:nvPr/>
            </p:nvSpPr>
            <p:spPr>
              <a:xfrm>
                <a:off x="3595225" y="300300"/>
                <a:ext cx="2493600" cy="1326850"/>
              </a:xfrm>
              <a:custGeom>
                <a:avLst/>
                <a:gdLst/>
                <a:ahLst/>
                <a:cxnLst/>
                <a:rect l="l" t="t" r="r" b="b"/>
                <a:pathLst>
                  <a:path w="99744" h="53074" extrusionOk="0">
                    <a:moveTo>
                      <a:pt x="30831" y="0"/>
                    </a:moveTo>
                    <a:cubicBezTo>
                      <a:pt x="30083" y="0"/>
                      <a:pt x="29374" y="393"/>
                      <a:pt x="28999" y="1072"/>
                    </a:cubicBezTo>
                    <a:lnTo>
                      <a:pt x="807" y="49865"/>
                    </a:lnTo>
                    <a:cubicBezTo>
                      <a:pt x="0" y="51303"/>
                      <a:pt x="1017" y="53074"/>
                      <a:pt x="2665" y="53074"/>
                    </a:cubicBezTo>
                    <a:lnTo>
                      <a:pt x="97078" y="53056"/>
                    </a:lnTo>
                    <a:cubicBezTo>
                      <a:pt x="98709" y="53056"/>
                      <a:pt x="99743" y="51286"/>
                      <a:pt x="98919" y="49865"/>
                    </a:cubicBezTo>
                    <a:cubicBezTo>
                      <a:pt x="84542" y="24952"/>
                      <a:pt x="60190" y="6525"/>
                      <a:pt x="31313" y="55"/>
                    </a:cubicBezTo>
                    <a:cubicBezTo>
                      <a:pt x="31153" y="18"/>
                      <a:pt x="30991" y="0"/>
                      <a:pt x="308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586;p28">
                <a:extLst>
                  <a:ext uri="{FF2B5EF4-FFF2-40B4-BE49-F238E27FC236}">
                    <a16:creationId xmlns:a16="http://schemas.microsoft.com/office/drawing/2014/main" id="{9AA2DE55-4F1B-49C7-8DA3-8848B7656EE5}"/>
                  </a:ext>
                </a:extLst>
              </p:cNvPr>
              <p:cNvSpPr/>
              <p:nvPr/>
            </p:nvSpPr>
            <p:spPr>
              <a:xfrm>
                <a:off x="1519350" y="4075125"/>
                <a:ext cx="2490100" cy="1326425"/>
              </a:xfrm>
              <a:custGeom>
                <a:avLst/>
                <a:gdLst/>
                <a:ahLst/>
                <a:cxnLst/>
                <a:rect l="l" t="t" r="r" b="b"/>
                <a:pathLst>
                  <a:path w="99604" h="53057" extrusionOk="0">
                    <a:moveTo>
                      <a:pt x="96921" y="1"/>
                    </a:moveTo>
                    <a:lnTo>
                      <a:pt x="2683" y="88"/>
                    </a:lnTo>
                    <a:cubicBezTo>
                      <a:pt x="1052" y="106"/>
                      <a:pt x="0" y="1877"/>
                      <a:pt x="825" y="3297"/>
                    </a:cubicBezTo>
                    <a:cubicBezTo>
                      <a:pt x="15201" y="28141"/>
                      <a:pt x="39484" y="46515"/>
                      <a:pt x="68290" y="53002"/>
                    </a:cubicBezTo>
                    <a:cubicBezTo>
                      <a:pt x="68451" y="53039"/>
                      <a:pt x="68613" y="53057"/>
                      <a:pt x="68773" y="53057"/>
                    </a:cubicBezTo>
                    <a:cubicBezTo>
                      <a:pt x="69521" y="53057"/>
                      <a:pt x="70232" y="52664"/>
                      <a:pt x="70622" y="51985"/>
                    </a:cubicBezTo>
                    <a:lnTo>
                      <a:pt x="98779" y="3209"/>
                    </a:lnTo>
                    <a:cubicBezTo>
                      <a:pt x="99603" y="1789"/>
                      <a:pt x="98569" y="1"/>
                      <a:pt x="96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587;p28">
                <a:extLst>
                  <a:ext uri="{FF2B5EF4-FFF2-40B4-BE49-F238E27FC236}">
                    <a16:creationId xmlns:a16="http://schemas.microsoft.com/office/drawing/2014/main" id="{564424BD-755F-4253-A105-0620D985ED08}"/>
                  </a:ext>
                </a:extLst>
              </p:cNvPr>
              <p:cNvSpPr/>
              <p:nvPr/>
            </p:nvSpPr>
            <p:spPr>
              <a:xfrm>
                <a:off x="3733275" y="3314750"/>
                <a:ext cx="2008825" cy="2149425"/>
              </a:xfrm>
              <a:custGeom>
                <a:avLst/>
                <a:gdLst/>
                <a:ahLst/>
                <a:cxnLst/>
                <a:rect l="l" t="t" r="r" b="b"/>
                <a:pathLst>
                  <a:path w="80353" h="85977" extrusionOk="0">
                    <a:moveTo>
                      <a:pt x="49872" y="1"/>
                    </a:moveTo>
                    <a:cubicBezTo>
                      <a:pt x="49154" y="1"/>
                      <a:pt x="48435" y="356"/>
                      <a:pt x="48023" y="1066"/>
                    </a:cubicBezTo>
                    <a:lnTo>
                      <a:pt x="825" y="82768"/>
                    </a:lnTo>
                    <a:cubicBezTo>
                      <a:pt x="1" y="84188"/>
                      <a:pt x="1035" y="85977"/>
                      <a:pt x="2666" y="85977"/>
                    </a:cubicBezTo>
                    <a:lnTo>
                      <a:pt x="2824" y="85977"/>
                    </a:lnTo>
                    <a:cubicBezTo>
                      <a:pt x="33173" y="85977"/>
                      <a:pt x="60506" y="73037"/>
                      <a:pt x="79599" y="52367"/>
                    </a:cubicBezTo>
                    <a:cubicBezTo>
                      <a:pt x="80248" y="51683"/>
                      <a:pt x="80353" y="50666"/>
                      <a:pt x="79897" y="49842"/>
                    </a:cubicBezTo>
                    <a:lnTo>
                      <a:pt x="51722" y="1066"/>
                    </a:lnTo>
                    <a:cubicBezTo>
                      <a:pt x="51310" y="356"/>
                      <a:pt x="50591" y="1"/>
                      <a:pt x="498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" name="Google Shape;565;p28">
            <a:extLst>
              <a:ext uri="{FF2B5EF4-FFF2-40B4-BE49-F238E27FC236}">
                <a16:creationId xmlns:a16="http://schemas.microsoft.com/office/drawing/2014/main" id="{B81FC955-C42F-4C70-A4FC-98848440C144}"/>
              </a:ext>
            </a:extLst>
          </p:cNvPr>
          <p:cNvSpPr txBox="1">
            <a:spLocks/>
          </p:cNvSpPr>
          <p:nvPr/>
        </p:nvSpPr>
        <p:spPr>
          <a:xfrm>
            <a:off x="1262803" y="4432098"/>
            <a:ext cx="276800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Identify Pests, Diseases then provide solutions</a:t>
            </a:r>
          </a:p>
        </p:txBody>
      </p:sp>
      <p:sp>
        <p:nvSpPr>
          <p:cNvPr id="119" name="Google Shape;565;p28">
            <a:extLst>
              <a:ext uri="{FF2B5EF4-FFF2-40B4-BE49-F238E27FC236}">
                <a16:creationId xmlns:a16="http://schemas.microsoft.com/office/drawing/2014/main" id="{315B4D33-03A1-4681-915E-9808E3874E5B}"/>
              </a:ext>
            </a:extLst>
          </p:cNvPr>
          <p:cNvSpPr txBox="1">
            <a:spLocks/>
          </p:cNvSpPr>
          <p:nvPr/>
        </p:nvSpPr>
        <p:spPr>
          <a:xfrm>
            <a:off x="3601811" y="4467466"/>
            <a:ext cx="276800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Identify Weeds and  then provide solutions</a:t>
            </a:r>
          </a:p>
        </p:txBody>
      </p:sp>
      <p:sp>
        <p:nvSpPr>
          <p:cNvPr id="120" name="Google Shape;565;p28">
            <a:extLst>
              <a:ext uri="{FF2B5EF4-FFF2-40B4-BE49-F238E27FC236}">
                <a16:creationId xmlns:a16="http://schemas.microsoft.com/office/drawing/2014/main" id="{22A8E00C-0935-4306-A0D8-726010AE0B4C}"/>
              </a:ext>
            </a:extLst>
          </p:cNvPr>
          <p:cNvSpPr txBox="1">
            <a:spLocks/>
          </p:cNvSpPr>
          <p:nvPr/>
        </p:nvSpPr>
        <p:spPr>
          <a:xfrm>
            <a:off x="6032107" y="4077354"/>
            <a:ext cx="260433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Fertilizer Management</a:t>
            </a:r>
          </a:p>
        </p:txBody>
      </p:sp>
      <p:sp>
        <p:nvSpPr>
          <p:cNvPr id="121" name="Google Shape;565;p28">
            <a:extLst>
              <a:ext uri="{FF2B5EF4-FFF2-40B4-BE49-F238E27FC236}">
                <a16:creationId xmlns:a16="http://schemas.microsoft.com/office/drawing/2014/main" id="{E7CC7BA6-384B-4BD9-A245-F997C655E548}"/>
              </a:ext>
            </a:extLst>
          </p:cNvPr>
          <p:cNvSpPr txBox="1">
            <a:spLocks/>
          </p:cNvSpPr>
          <p:nvPr/>
        </p:nvSpPr>
        <p:spPr>
          <a:xfrm>
            <a:off x="8622875" y="4905651"/>
            <a:ext cx="2242170" cy="1143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200" b="1" dirty="0"/>
              <a:t>Growth deficiency and  then provide solutions</a:t>
            </a:r>
          </a:p>
          <a:p>
            <a:endParaRPr lang="en-US" sz="2200" b="1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6E2A682-B480-481B-8526-9803B0105509}"/>
              </a:ext>
            </a:extLst>
          </p:cNvPr>
          <p:cNvCxnSpPr>
            <a:cxnSpLocks/>
          </p:cNvCxnSpPr>
          <p:nvPr/>
        </p:nvCxnSpPr>
        <p:spPr>
          <a:xfrm>
            <a:off x="-2594801" y="1507828"/>
            <a:ext cx="5486400" cy="1"/>
          </a:xfrm>
          <a:prstGeom prst="line">
            <a:avLst/>
          </a:prstGeom>
          <a:ln w="57150">
            <a:solidFill>
              <a:srgbClr val="9CC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8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E06D-5EFB-4731-95F1-C3A916091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062705"/>
            <a:ext cx="3657600" cy="2694972"/>
          </a:xfrm>
        </p:spPr>
        <p:txBody>
          <a:bodyPr>
            <a:normAutofit/>
          </a:bodyPr>
          <a:lstStyle/>
          <a:p>
            <a:r>
              <a:rPr lang="en-US" dirty="0"/>
              <a:t>Overall System Diagram</a:t>
            </a:r>
          </a:p>
        </p:txBody>
      </p:sp>
      <p:pic>
        <p:nvPicPr>
          <p:cNvPr id="8" name="Picture 7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829B6EBA-CA4D-4B0E-B59F-BD76807449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t="3492" r="27479" b="3492"/>
          <a:stretch/>
        </p:blipFill>
        <p:spPr>
          <a:xfrm>
            <a:off x="4419600" y="0"/>
            <a:ext cx="7361621" cy="6847492"/>
          </a:xfrm>
          <a:prstGeom prst="rect">
            <a:avLst/>
          </a:prstGeom>
        </p:spPr>
      </p:pic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9F237825-BC32-4B37-8ED4-D14CFC1DA4F5}"/>
              </a:ext>
            </a:extLst>
          </p:cNvPr>
          <p:cNvSpPr/>
          <p:nvPr/>
        </p:nvSpPr>
        <p:spPr>
          <a:xfrm rot="5400000">
            <a:off x="-2679314" y="-1359286"/>
            <a:ext cx="4600218" cy="4423190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6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78C997-4DD8-47B0-91D8-46A9830CC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6" r="-14516"/>
          <a:stretch/>
        </p:blipFill>
        <p:spPr>
          <a:xfrm>
            <a:off x="6934200" y="609600"/>
            <a:ext cx="4800600" cy="4800600"/>
          </a:xfrm>
          <a:prstGeom prst="diamond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6A0A04BF-00C5-4BAC-9BCB-34300764B35E}"/>
              </a:ext>
            </a:extLst>
          </p:cNvPr>
          <p:cNvSpPr/>
          <p:nvPr/>
        </p:nvSpPr>
        <p:spPr>
          <a:xfrm>
            <a:off x="6781800" y="400050"/>
            <a:ext cx="5105400" cy="5219700"/>
          </a:xfrm>
          <a:prstGeom prst="diamond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6B0F4E13-1925-4983-9D51-5F4E3F187C75}"/>
              </a:ext>
            </a:extLst>
          </p:cNvPr>
          <p:cNvSpPr/>
          <p:nvPr/>
        </p:nvSpPr>
        <p:spPr>
          <a:xfrm>
            <a:off x="8077200" y="4864099"/>
            <a:ext cx="762000" cy="770965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A07C99CE-1BC2-46BF-BC56-22E1B5446240}"/>
              </a:ext>
            </a:extLst>
          </p:cNvPr>
          <p:cNvSpPr/>
          <p:nvPr/>
        </p:nvSpPr>
        <p:spPr>
          <a:xfrm>
            <a:off x="8458200" y="5327724"/>
            <a:ext cx="914400" cy="905436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DBC81DF1-2277-465B-9CDA-B5909810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89174"/>
            <a:ext cx="10363200" cy="1362075"/>
          </a:xfrm>
        </p:spPr>
        <p:txBody>
          <a:bodyPr/>
          <a:lstStyle/>
          <a:p>
            <a:r>
              <a:rPr lang="en-US" dirty="0">
                <a:solidFill>
                  <a:srgbClr val="6E9226"/>
                </a:solidFill>
              </a:rPr>
              <a:t>IT19101620</a:t>
            </a:r>
            <a:r>
              <a:rPr lang="en-US" dirty="0"/>
              <a:t> | </a:t>
            </a:r>
            <a:br>
              <a:rPr lang="en-US" dirty="0"/>
            </a:br>
            <a:r>
              <a:rPr lang="en-US" dirty="0"/>
              <a:t>Salika </a:t>
            </a:r>
            <a:r>
              <a:rPr lang="en-US" dirty="0" err="1"/>
              <a:t>Madhushanka</a:t>
            </a:r>
            <a:r>
              <a:rPr lang="en-US" dirty="0"/>
              <a:t> W.J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0A23B93-843D-4EED-973C-02A0E33A7EA8}"/>
              </a:ext>
            </a:extLst>
          </p:cNvPr>
          <p:cNvSpPr txBox="1">
            <a:spLocks/>
          </p:cNvSpPr>
          <p:nvPr/>
        </p:nvSpPr>
        <p:spPr>
          <a:xfrm>
            <a:off x="914400" y="4291013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07E592D-A0B9-45F6-8B92-63EDFDF8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678906"/>
            <a:ext cx="10363200" cy="1500187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B9752A-FFD5-451F-A05D-87060BB79AF1}"/>
              </a:ext>
            </a:extLst>
          </p:cNvPr>
          <p:cNvSpPr/>
          <p:nvPr/>
        </p:nvSpPr>
        <p:spPr>
          <a:xfrm>
            <a:off x="23434" y="6546130"/>
            <a:ext cx="1219200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IT19101620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Salika </a:t>
            </a:r>
            <a:r>
              <a:rPr lang="en-US" sz="1800" b="1" dirty="0" err="1">
                <a:solidFill>
                  <a:schemeClr val="tx1"/>
                </a:solidFill>
              </a:rPr>
              <a:t>Madhushanka</a:t>
            </a:r>
            <a:r>
              <a:rPr lang="en-US" sz="1800" b="1" dirty="0">
                <a:solidFill>
                  <a:schemeClr val="tx1"/>
                </a:solidFill>
              </a:rPr>
              <a:t> W.J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2022-81</a:t>
            </a:r>
          </a:p>
          <a:p>
            <a:pPr algn="ctr"/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8D2EE-4E96-4726-8684-349370D6B9BD}"/>
              </a:ext>
            </a:extLst>
          </p:cNvPr>
          <p:cNvGrpSpPr/>
          <p:nvPr/>
        </p:nvGrpSpPr>
        <p:grpSpPr>
          <a:xfrm rot="156474">
            <a:off x="511946" y="-113259"/>
            <a:ext cx="957309" cy="1026617"/>
            <a:chOff x="5992131" y="5189220"/>
            <a:chExt cx="652509" cy="73197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E19A04-D1CF-442C-A899-23071D27AB47}"/>
                </a:ext>
              </a:extLst>
            </p:cNvPr>
            <p:cNvCxnSpPr/>
            <p:nvPr/>
          </p:nvCxnSpPr>
          <p:spPr>
            <a:xfrm flipH="1">
              <a:off x="6037851" y="5189220"/>
              <a:ext cx="606789" cy="678180"/>
            </a:xfrm>
            <a:prstGeom prst="line">
              <a:avLst/>
            </a:prstGeom>
            <a:ln>
              <a:solidFill>
                <a:srgbClr val="6E92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2E5FE5-51F0-4E79-99A3-D54370B6D9D6}"/>
                </a:ext>
              </a:extLst>
            </p:cNvPr>
            <p:cNvSpPr/>
            <p:nvPr/>
          </p:nvSpPr>
          <p:spPr>
            <a:xfrm>
              <a:off x="5992131" y="5829122"/>
              <a:ext cx="91440" cy="92075"/>
            </a:xfrm>
            <a:prstGeom prst="ellipse">
              <a:avLst/>
            </a:prstGeom>
            <a:solidFill>
              <a:srgbClr val="6E9226"/>
            </a:solidFill>
            <a:ln>
              <a:solidFill>
                <a:srgbClr val="6E92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E4F36390-4A50-419B-8EDF-D4D290688BC9}"/>
              </a:ext>
            </a:extLst>
          </p:cNvPr>
          <p:cNvSpPr/>
          <p:nvPr/>
        </p:nvSpPr>
        <p:spPr>
          <a:xfrm rot="5400000">
            <a:off x="492857" y="106479"/>
            <a:ext cx="465113" cy="449093"/>
          </a:xfrm>
          <a:prstGeom prst="flowChartDecision">
            <a:avLst/>
          </a:prstGeom>
          <a:solidFill>
            <a:srgbClr val="9C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01F9DA2-30B7-428B-971D-A98E91D1F6DB}"/>
              </a:ext>
            </a:extLst>
          </p:cNvPr>
          <p:cNvSpPr/>
          <p:nvPr/>
        </p:nvSpPr>
        <p:spPr>
          <a:xfrm rot="5400000">
            <a:off x="21932" y="228246"/>
            <a:ext cx="611455" cy="608451"/>
          </a:xfrm>
          <a:prstGeom prst="flowChartDecision">
            <a:avLst/>
          </a:prstGeom>
          <a:noFill/>
          <a:ln>
            <a:solidFill>
              <a:srgbClr val="6E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430E59D7-0867-4D59-B19E-310EA198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11641" r="34246" b="33285"/>
          <a:stretch/>
        </p:blipFill>
        <p:spPr>
          <a:xfrm>
            <a:off x="11353800" y="10508"/>
            <a:ext cx="853794" cy="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15750</TotalTime>
  <Words>1157</Words>
  <Application>Microsoft Office PowerPoint</Application>
  <PresentationFormat>Widescreen</PresentationFormat>
  <Paragraphs>341</Paragraphs>
  <Slides>61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Adobe Devanagari</vt:lpstr>
      <vt:lpstr>Arial</vt:lpstr>
      <vt:lpstr>Calibri</vt:lpstr>
      <vt:lpstr>Cambria</vt:lpstr>
      <vt:lpstr>Gill Sans MT</vt:lpstr>
      <vt:lpstr>Open Sans Bold</vt:lpstr>
      <vt:lpstr>Open Sans Light Bold</vt:lpstr>
      <vt:lpstr>Wingdings</vt:lpstr>
      <vt:lpstr>Office Theme</vt:lpstr>
      <vt:lpstr>E-KETHA : ENRICHING RICE FARMER’S QUALITY OF LIFE THROUGH A  MOBILE APPLICCATION</vt:lpstr>
      <vt:lpstr>PowerPoint Presentation</vt:lpstr>
      <vt:lpstr>Introduction</vt:lpstr>
      <vt:lpstr>Mobile Application   </vt:lpstr>
      <vt:lpstr>Research Questions</vt:lpstr>
      <vt:lpstr>Main Objective</vt:lpstr>
      <vt:lpstr>Sub objectives</vt:lpstr>
      <vt:lpstr>Overall System Diagram</vt:lpstr>
      <vt:lpstr>IT19101620 |  Salika Madhushanka W.J </vt:lpstr>
      <vt:lpstr>Research Question</vt:lpstr>
      <vt:lpstr>Objectives Achieved</vt:lpstr>
      <vt:lpstr>Requirements</vt:lpstr>
      <vt:lpstr>Methodology</vt:lpstr>
      <vt:lpstr>Methodology Cont...</vt:lpstr>
      <vt:lpstr>Diseases Detection </vt:lpstr>
      <vt:lpstr>Pests Detection </vt:lpstr>
      <vt:lpstr>Final Progress</vt:lpstr>
      <vt:lpstr>Pests' identification</vt:lpstr>
      <vt:lpstr>Diseases identification</vt:lpstr>
      <vt:lpstr>Demonstration</vt:lpstr>
      <vt:lpstr>IT19117256 |  P.Y.D Jayasinghe</vt:lpstr>
      <vt:lpstr>Research Question</vt:lpstr>
      <vt:lpstr>Objectives Achieved</vt:lpstr>
      <vt:lpstr>Specific and Sub Objectives</vt:lpstr>
      <vt:lpstr>Methodology</vt:lpstr>
      <vt:lpstr>Methodology Cont...</vt:lpstr>
      <vt:lpstr>Weed Detection </vt:lpstr>
      <vt:lpstr>Weed Mapping</vt:lpstr>
      <vt:lpstr>Final Progress</vt:lpstr>
      <vt:lpstr>Weed Identification</vt:lpstr>
      <vt:lpstr>Weed Mapping</vt:lpstr>
      <vt:lpstr>Demonstration</vt:lpstr>
      <vt:lpstr>IT19129372 |  h.h.w.m.Binuka Sihan  paranagamA</vt:lpstr>
      <vt:lpstr>Research Question</vt:lpstr>
      <vt:lpstr>Objectives Achieved</vt:lpstr>
      <vt:lpstr>Requirements</vt:lpstr>
      <vt:lpstr>Methodology</vt:lpstr>
      <vt:lpstr>Methodology Cont...</vt:lpstr>
      <vt:lpstr>Model Discussion </vt:lpstr>
      <vt:lpstr>Final Progress</vt:lpstr>
      <vt:lpstr>Fertilizer prediction</vt:lpstr>
      <vt:lpstr>Paddy Area Calculation</vt:lpstr>
      <vt:lpstr>Paddy Area Calculation</vt:lpstr>
      <vt:lpstr>Paddy Area Calculation</vt:lpstr>
      <vt:lpstr>Providing Guidance</vt:lpstr>
      <vt:lpstr>Demonstration</vt:lpstr>
      <vt:lpstr>IT19240152 |  K.M.Umesh Ranthilina  </vt:lpstr>
      <vt:lpstr>Research Question</vt:lpstr>
      <vt:lpstr>Objectives Achieved</vt:lpstr>
      <vt:lpstr>Specific and Sub Objectives</vt:lpstr>
      <vt:lpstr>Methodology</vt:lpstr>
      <vt:lpstr>Methodology Cont...</vt:lpstr>
      <vt:lpstr>Model Discussion </vt:lpstr>
      <vt:lpstr>Final Progress</vt:lpstr>
      <vt:lpstr>Rice plant identification</vt:lpstr>
      <vt:lpstr>Rice plant height</vt:lpstr>
      <vt:lpstr>Growth Solutions</vt:lpstr>
      <vt:lpstr>Demonstration</vt:lpstr>
      <vt:lpstr>Marketing Commercialization Plan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E-KETHA :  ENRICHING RICE FARMER’S QUALITY OF LIFE THROUGH A  MOBILE APPLICCATION</dc:title>
  <dc:creator>H.H.W.M.Binuka Sihan Paranagama it19129372</dc:creator>
  <cp:lastModifiedBy>Paranagama H.H.W.M.B.S. it19129372</cp:lastModifiedBy>
  <cp:revision>409</cp:revision>
  <dcterms:created xsi:type="dcterms:W3CDTF">2022-01-28T12:57:05Z</dcterms:created>
  <dcterms:modified xsi:type="dcterms:W3CDTF">2022-11-14T02:31:30Z</dcterms:modified>
</cp:coreProperties>
</file>